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327" r:id="rId3"/>
    <p:sldId id="330" r:id="rId4"/>
    <p:sldId id="331" r:id="rId5"/>
    <p:sldId id="332" r:id="rId6"/>
    <p:sldId id="333" r:id="rId7"/>
    <p:sldId id="334"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7C5CA5A2-6A81-4521-9204-64EB15DD6D87}" type="datetimeFigureOut">
              <a:rPr lang="en-US"/>
              <a:pPr>
                <a:defRPr/>
              </a:pPr>
              <a:t>3/19/2020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3A8854AB-80E7-4E89-8894-894C316D79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529741B3-0A99-4854-9F23-65ACF494B1AB}" type="datetimeFigureOut">
              <a:rPr lang="en-US"/>
              <a:pPr>
                <a:defRPr/>
              </a:pPr>
              <a:t>3/19/2020</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D60A0E5-3E48-4262-B13F-22F8E422CD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2FA353E-CD25-4452-A513-2F41C881E4A4}" type="datetimeFigureOut">
              <a:rPr lang="en-US"/>
              <a:pPr>
                <a:defRPr/>
              </a:pPr>
              <a:t>3/19/2020</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09B0702-34FE-410F-92D3-18802F7525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91B45C64-9E67-42AC-9FBE-8CD5B38817F2}" type="datetimeFigureOut">
              <a:rPr lang="en-US"/>
              <a:pPr>
                <a:defRPr/>
              </a:pPr>
              <a:t>3/19/2020</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040AFD6-2309-40BA-B10A-71C3FF9B6F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CEF6272-2323-4436-B9FA-3632F8A27584}" type="datetimeFigureOut">
              <a:rPr lang="en-US"/>
              <a:pPr>
                <a:defRPr/>
              </a:pPr>
              <a:t>3/19/2020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A35ADDE-D27D-40CD-A8D8-3C85691F72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203F30FD-E51C-49F8-9226-33D3E00AE45E}" type="datetimeFigureOut">
              <a:rPr lang="en-US"/>
              <a:pPr>
                <a:defRPr/>
              </a:pPr>
              <a:t>3/19/2020</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C764970E-432E-49AE-893A-B497BA5FEF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892AE6FA-55B1-4EC1-8743-FCEC1434F3E5}" type="datetimeFigureOut">
              <a:rPr lang="en-US"/>
              <a:pPr>
                <a:defRPr/>
              </a:pPr>
              <a:t>3/19/2020</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EEB9C2DC-1FD1-4C63-B92D-78364F6CEF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0D9C258F-DF0F-48CF-B4D5-04AB03465AAE}" type="datetimeFigureOut">
              <a:rPr lang="en-US"/>
              <a:pPr>
                <a:defRPr/>
              </a:pPr>
              <a:t>3/19/2020</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91B31C7-8A15-446A-A2BC-EF345D0884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A85F8C45-86F1-47B9-A983-2E4C94898E4C}" type="datetimeFigureOut">
              <a:rPr lang="en-US"/>
              <a:pPr>
                <a:defRPr/>
              </a:pPr>
              <a:t>3/19/2020</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2BACF4DC-FD33-42EC-B35D-487844E6CB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8AE21ABC-F9CF-4470-8809-9E732F4DEC9B}" type="datetimeFigureOut">
              <a:rPr lang="en-US"/>
              <a:pPr>
                <a:defRPr/>
              </a:pPr>
              <a:t>3/19/2020</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5C3BF8A-4D47-4913-A8AF-2CD6494A42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81A1B14C-A585-446F-B904-9FDD5B094433}" type="datetimeFigureOut">
              <a:rPr lang="en-US"/>
              <a:pPr>
                <a:defRPr/>
              </a:pPr>
              <a:t>3/19/2020</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915F11FC-A57A-485A-9239-CDA6A083D1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DC4BBDA4-7C48-4788-B790-1E075DCF74E9}" type="datetimeFigureOut">
              <a:rPr lang="en-US"/>
              <a:pPr>
                <a:defRPr/>
              </a:pPr>
              <a:t>3/19/2020</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FEB400F6-4A7F-44C9-B035-82B721D84F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5" r:id="rId7"/>
    <p:sldLayoutId id="2147483710" r:id="rId8"/>
    <p:sldLayoutId id="2147483716" r:id="rId9"/>
    <p:sldLayoutId id="2147483711" r:id="rId10"/>
    <p:sldLayoutId id="2147483712"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67000"/>
            <a:ext cx="8229600" cy="990600"/>
          </a:xfrm>
          <a:prstGeom prst="rect">
            <a:avLst/>
          </a:prstGeom>
        </p:spPr>
        <p:txBody>
          <a:bodyPr anchor="b">
            <a:normAutofit/>
          </a:bodyPr>
          <a:lstStyle/>
          <a:p>
            <a:pPr algn="ctr" fontAlgn="auto">
              <a:lnSpc>
                <a:spcPct val="150000"/>
              </a:lnSpc>
              <a:spcAft>
                <a:spcPts val="0"/>
              </a:spcAft>
              <a:defRPr/>
            </a:pPr>
            <a:r>
              <a:rPr lang="ar-EG" sz="3600" b="1" dirty="0">
                <a:solidFill>
                  <a:schemeClr val="accent3">
                    <a:lumMod val="75000"/>
                  </a:schemeClr>
                </a:solidFill>
                <a:effectLst>
                  <a:outerShdw blurRad="53975" dist="22860" dir="5400000" algn="tl" rotWithShape="0">
                    <a:srgbClr val="000000">
                      <a:alpha val="55000"/>
                    </a:srgbClr>
                  </a:outerShdw>
                </a:effectLst>
                <a:latin typeface="+mj-lt"/>
                <a:ea typeface="+mj-ea"/>
                <a:cs typeface="+mj-cs"/>
              </a:rPr>
              <a:t>رعاية </a:t>
            </a:r>
            <a:r>
              <a:rPr lang="ar-EG" sz="3600" b="1" dirty="0" smtClean="0">
                <a:solidFill>
                  <a:schemeClr val="accent3">
                    <a:lumMod val="75000"/>
                  </a:schemeClr>
                </a:solidFill>
                <a:effectLst>
                  <a:outerShdw blurRad="53975" dist="22860" dir="5400000" algn="tl" rotWithShape="0">
                    <a:srgbClr val="000000">
                      <a:alpha val="55000"/>
                    </a:srgbClr>
                  </a:outerShdw>
                </a:effectLst>
                <a:latin typeface="+mj-lt"/>
                <a:ea typeface="+mj-ea"/>
                <a:cs typeface="+mj-cs"/>
              </a:rPr>
              <a:t>الحيوانات المزرعية</a:t>
            </a:r>
            <a:endParaRPr lang="en-US" sz="3600" b="1" dirty="0">
              <a:solidFill>
                <a:schemeClr val="accent3">
                  <a:lumMod val="75000"/>
                </a:schemeClr>
              </a:solidFill>
              <a:effectLst>
                <a:outerShdw blurRad="53975" dist="22860" dir="5400000" algn="tl" rotWithShape="0">
                  <a:srgbClr val="000000">
                    <a:alpha val="55000"/>
                  </a:srgbClr>
                </a:outerShdw>
              </a:effectLst>
              <a:latin typeface="+mj-lt"/>
              <a:ea typeface="+mj-ea"/>
              <a:cs typeface="+mj-cs"/>
            </a:endParaRPr>
          </a:p>
        </p:txBody>
      </p:sp>
      <p:sp>
        <p:nvSpPr>
          <p:cNvPr id="4" name="Subtitle 2"/>
          <p:cNvSpPr txBox="1">
            <a:spLocks/>
          </p:cNvSpPr>
          <p:nvPr/>
        </p:nvSpPr>
        <p:spPr>
          <a:xfrm>
            <a:off x="722313" y="4876800"/>
            <a:ext cx="7772400" cy="9144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2400" dirty="0">
                <a:latin typeface="+mn-lt"/>
                <a:cs typeface="+mn-cs"/>
              </a:rPr>
              <a:t>كلية الزراعة – جامعة سوهاج</a:t>
            </a:r>
          </a:p>
          <a:p>
            <a:pPr marL="265176" indent="-265176" algn="ctr" fontAlgn="auto">
              <a:spcBef>
                <a:spcPts val="250"/>
              </a:spcBef>
              <a:spcAft>
                <a:spcPts val="0"/>
              </a:spcAft>
              <a:buClr>
                <a:schemeClr val="accent1"/>
              </a:buClr>
              <a:buSzPct val="80000"/>
              <a:defRPr/>
            </a:pPr>
            <a:r>
              <a:rPr lang="ar-EG" sz="2400" dirty="0" smtClean="0">
                <a:latin typeface="+mn-lt"/>
                <a:cs typeface="+mn-cs"/>
              </a:rPr>
              <a:t>2019-2020</a:t>
            </a:r>
            <a:endParaRPr lang="en-US" sz="2400" dirty="0">
              <a:latin typeface="+mn-lt"/>
              <a:cs typeface="+mn-cs"/>
            </a:endParaRPr>
          </a:p>
        </p:txBody>
      </p:sp>
      <p:sp>
        <p:nvSpPr>
          <p:cNvPr id="6148"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6" name="Title 1"/>
          <p:cNvSpPr txBox="1">
            <a:spLocks/>
          </p:cNvSpPr>
          <p:nvPr/>
        </p:nvSpPr>
        <p:spPr>
          <a:xfrm>
            <a:off x="457200" y="3733800"/>
            <a:ext cx="8229600" cy="1143000"/>
          </a:xfrm>
          <a:prstGeom prst="rect">
            <a:avLst/>
          </a:prstGeom>
        </p:spPr>
        <p:txBody>
          <a:bodyPr anchor="b">
            <a:normAutofit fontScale="77500" lnSpcReduction="20000"/>
          </a:bodyPr>
          <a:lstStyle/>
          <a:p>
            <a:pPr algn="ctr" fontAlgn="auto">
              <a:lnSpc>
                <a:spcPct val="120000"/>
              </a:lnSpc>
              <a:spcAft>
                <a:spcPts val="0"/>
              </a:spcAft>
              <a:defRPr/>
            </a:pPr>
            <a:r>
              <a:rPr lang="ar-EG" sz="4600" b="1" dirty="0" smtClean="0">
                <a:solidFill>
                  <a:srgbClr val="FF0000"/>
                </a:solidFill>
                <a:effectLst>
                  <a:outerShdw blurRad="53975" dist="22860" dir="5400000" algn="tl" rotWithShape="0">
                    <a:srgbClr val="000000">
                      <a:alpha val="55000"/>
                    </a:srgbClr>
                  </a:outerShdw>
                </a:effectLst>
                <a:latin typeface="Times New Roman" pitchFamily="18" charset="0"/>
                <a:ea typeface="+mj-ea"/>
                <a:cs typeface="Times New Roman" pitchFamily="18" charset="0"/>
              </a:rPr>
              <a:t>د. محمـد يوسف العارف</a:t>
            </a:r>
          </a:p>
          <a:p>
            <a:pPr algn="ctr" fontAlgn="auto">
              <a:lnSpc>
                <a:spcPct val="120000"/>
              </a:lnSpc>
              <a:spcAft>
                <a:spcPts val="0"/>
              </a:spcAft>
              <a:defRPr/>
            </a:pPr>
            <a:r>
              <a:rPr lang="ar-EG" sz="3600" b="1" dirty="0" smtClean="0">
                <a:solidFill>
                  <a:srgbClr val="FF0000"/>
                </a:solidFill>
                <a:effectLst>
                  <a:outerShdw blurRad="53975" dist="22860" dir="5400000" algn="tl" rotWithShape="0">
                    <a:srgbClr val="000000">
                      <a:alpha val="55000"/>
                    </a:srgbClr>
                  </a:outerShdw>
                </a:effectLst>
                <a:latin typeface="Times New Roman" pitchFamily="18" charset="0"/>
                <a:ea typeface="+mj-ea"/>
                <a:cs typeface="Times New Roman" pitchFamily="18" charset="0"/>
              </a:rPr>
              <a:t>مدرس رعاية الحيوان</a:t>
            </a:r>
            <a:endParaRPr lang="en-US" sz="3600" b="1" dirty="0">
              <a:solidFill>
                <a:srgbClr val="FF0000"/>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p:txBody>
      </p:sp>
      <p:pic>
        <p:nvPicPr>
          <p:cNvPr id="1026" name="Picture 2" descr="C:\Users\M Elaref\Desktop\شعار - نهائ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507" y="492919"/>
            <a:ext cx="6196012" cy="24145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4994" name="Picture 2"/>
          <p:cNvPicPr>
            <a:picLocks noChangeAspect="1" noChangeArrowheads="1"/>
          </p:cNvPicPr>
          <p:nvPr/>
        </p:nvPicPr>
        <p:blipFill>
          <a:blip r:embed="rId2"/>
          <a:srcRect/>
          <a:stretch>
            <a:fillRect/>
          </a:stretch>
        </p:blipFill>
        <p:spPr bwMode="auto">
          <a:xfrm>
            <a:off x="689430" y="1222830"/>
            <a:ext cx="4427339" cy="3048000"/>
          </a:xfrm>
          <a:prstGeom prst="rect">
            <a:avLst/>
          </a:prstGeom>
          <a:ln>
            <a:noFill/>
          </a:ln>
          <a:effectLst>
            <a:softEdge rad="112500"/>
          </a:effectLst>
        </p:spPr>
      </p:pic>
      <p:pic>
        <p:nvPicPr>
          <p:cNvPr id="84995" name="Picture 3"/>
          <p:cNvPicPr>
            <a:picLocks noChangeAspect="1" noChangeArrowheads="1"/>
          </p:cNvPicPr>
          <p:nvPr/>
        </p:nvPicPr>
        <p:blipFill>
          <a:blip r:embed="rId3"/>
          <a:srcRect/>
          <a:stretch>
            <a:fillRect/>
          </a:stretch>
        </p:blipFill>
        <p:spPr bwMode="auto">
          <a:xfrm>
            <a:off x="4909458" y="2928256"/>
            <a:ext cx="3585261" cy="2862943"/>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3013" name="Group 12"/>
          <p:cNvGrpSpPr>
            <a:grpSpLocks/>
          </p:cNvGrpSpPr>
          <p:nvPr/>
        </p:nvGrpSpPr>
        <p:grpSpPr bwMode="auto">
          <a:xfrm>
            <a:off x="1600200" y="1828800"/>
            <a:ext cx="6096000" cy="3124200"/>
            <a:chOff x="2438400" y="1295400"/>
            <a:chExt cx="4495800" cy="1828800"/>
          </a:xfrm>
        </p:grpSpPr>
        <p:sp>
          <p:nvSpPr>
            <p:cNvPr id="6" name="Rounded Rectangle 5"/>
            <p:cNvSpPr/>
            <p:nvPr/>
          </p:nvSpPr>
          <p:spPr>
            <a:xfrm>
              <a:off x="2818904" y="1295400"/>
              <a:ext cx="3810893"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ar-SA" sz="3200" b="1" dirty="0">
                  <a:latin typeface="Times New Roman" pitchFamily="18" charset="0"/>
                  <a:cs typeface="Times New Roman" pitchFamily="18" charset="0"/>
                </a:rPr>
                <a:t>العوامل المؤثرة فى البلوغ </a:t>
              </a:r>
              <a:endParaRPr lang="ar-EG" sz="3200" b="1" dirty="0">
                <a:latin typeface="Times New Roman" pitchFamily="18" charset="0"/>
                <a:cs typeface="Times New Roman" pitchFamily="18" charset="0"/>
              </a:endParaRPr>
            </a:p>
          </p:txBody>
        </p:sp>
        <p:sp>
          <p:nvSpPr>
            <p:cNvPr id="10" name="Right Brace 9"/>
            <p:cNvSpPr/>
            <p:nvPr/>
          </p:nvSpPr>
          <p:spPr>
            <a:xfrm rot="16200000">
              <a:off x="4438601" y="781179"/>
              <a:ext cx="571500" cy="2895342"/>
            </a:xfrm>
            <a:prstGeom prst="rightBrace">
              <a:avLst/>
            </a:prstGeom>
            <a:ln w="25400"/>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GB"/>
            </a:p>
          </p:txBody>
        </p:sp>
        <p:sp>
          <p:nvSpPr>
            <p:cNvPr id="11" name="Rounded Rectangle 10"/>
            <p:cNvSpPr/>
            <p:nvPr/>
          </p:nvSpPr>
          <p:spPr>
            <a:xfrm>
              <a:off x="5409843" y="2514600"/>
              <a:ext cx="1524357"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ar-EG" sz="2800" b="1" dirty="0">
                  <a:latin typeface="Times New Roman" pitchFamily="18" charset="0"/>
                  <a:cs typeface="Times New Roman" pitchFamily="18" charset="0"/>
                </a:rPr>
                <a:t>الــوراثة</a:t>
              </a:r>
            </a:p>
          </p:txBody>
        </p:sp>
        <p:sp>
          <p:nvSpPr>
            <p:cNvPr id="12" name="Rounded Rectangle 11"/>
            <p:cNvSpPr/>
            <p:nvPr/>
          </p:nvSpPr>
          <p:spPr>
            <a:xfrm>
              <a:off x="2438400" y="2514600"/>
              <a:ext cx="1676559"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ar-EG" sz="2800" b="1" dirty="0">
                  <a:latin typeface="Times New Roman" pitchFamily="18" charset="0"/>
                  <a:cs typeface="Times New Roman" pitchFamily="18" charset="0"/>
                </a:rPr>
                <a:t>الـبيئة</a:t>
              </a:r>
            </a:p>
          </p:txBody>
        </p:sp>
      </p:gr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990600"/>
            <a:ext cx="7543800" cy="4800600"/>
          </a:xfrm>
        </p:spPr>
        <p:txBody>
          <a:bodyPr>
            <a:normAutofit lnSpcReduction="10000"/>
          </a:bodyPr>
          <a:lstStyle/>
          <a:p>
            <a:pPr marL="265176" indent="-265176" algn="just" rtl="1" fontAlgn="auto">
              <a:lnSpc>
                <a:spcPct val="170000"/>
              </a:lnSpc>
              <a:spcAft>
                <a:spcPts val="0"/>
              </a:spcAft>
              <a:buFont typeface="Wingdings 2"/>
              <a:buNone/>
              <a:defRPr/>
            </a:pPr>
            <a:r>
              <a:rPr lang="ar-EG" b="1" dirty="0" smtClean="0">
                <a:latin typeface="Times New Roman" pitchFamily="18" charset="0"/>
                <a:cs typeface="Times New Roman" pitchFamily="18" charset="0"/>
              </a:rPr>
              <a:t>الوراثــة</a:t>
            </a:r>
          </a:p>
          <a:p>
            <a:pPr marL="179388" indent="0" algn="just" rtl="1" fontAlgn="auto">
              <a:spcAft>
                <a:spcPts val="0"/>
              </a:spcAft>
              <a:buFont typeface="Wingdings 2"/>
              <a:buNone/>
              <a:defRPr/>
            </a:pPr>
            <a:endParaRPr lang="ar-EG" sz="800" b="1" dirty="0" smtClean="0">
              <a:latin typeface="Times New Roman" pitchFamily="18" charset="0"/>
              <a:cs typeface="Times New Roman" pitchFamily="18" charset="0"/>
            </a:endParaRPr>
          </a:p>
          <a:p>
            <a:pPr marL="179388" indent="360363" algn="just" rtl="1" fontAlgn="auto">
              <a:lnSpc>
                <a:spcPct val="150000"/>
              </a:lnSpc>
              <a:spcAft>
                <a:spcPts val="0"/>
              </a:spcAft>
              <a:buFont typeface="Wingdings 2"/>
              <a:buNone/>
              <a:defRPr/>
            </a:pPr>
            <a:r>
              <a:rPr lang="ar-SA" sz="2400" dirty="0" smtClean="0">
                <a:latin typeface="Times New Roman" pitchFamily="18" charset="0"/>
                <a:cs typeface="Times New Roman" pitchFamily="18" charset="0"/>
              </a:rPr>
              <a:t>الوراثة من أهم العوامل المحددة لعمر البلوغ ، فبينما نجد أن عمر البلوغ فى الفئران حوالى شهر نجدها فى الأرانب 4 – 6 شهور وفى الأبقار سنة للإناث وحوالى 1</a:t>
            </a:r>
            <a:r>
              <a:rPr lang="ar-EG" sz="2400" dirty="0" smtClean="0">
                <a:latin typeface="Times New Roman" pitchFamily="18" charset="0"/>
                <a:cs typeface="Times New Roman" pitchFamily="18" charset="0"/>
              </a:rPr>
              <a:t>,</a:t>
            </a:r>
            <a:r>
              <a:rPr lang="ar-SA" sz="2400" dirty="0" smtClean="0">
                <a:latin typeface="Times New Roman" pitchFamily="18" charset="0"/>
                <a:cs typeface="Times New Roman" pitchFamily="18" charset="0"/>
              </a:rPr>
              <a:t>5 سنة للذكور . وهكذا لكل نوع ما يحدد وقت البلوغ وراثيا . هذا التحديد الوراثى يكون كامنا فى الحيوان وتعمل ظروف البيئة المختلفة على إظهاره فكلما كانت ظروف البيئة مواتية ظهر هذا التحديد الوراثى مبكرا أما الظروف الغير مواتية فيتسبب عنها تأخر ظهور البلوغ عن الحد المقرر وراثيا.</a:t>
            </a:r>
            <a:endParaRPr lang="ar-EG" sz="2200" b="1"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990600"/>
            <a:ext cx="7543800" cy="5105400"/>
          </a:xfrm>
        </p:spPr>
        <p:txBody>
          <a:bodyPr>
            <a:normAutofit/>
          </a:bodyPr>
          <a:lstStyle/>
          <a:p>
            <a:pPr marL="265176" indent="-265176" algn="just" rtl="1" fontAlgn="auto">
              <a:lnSpc>
                <a:spcPct val="170000"/>
              </a:lnSpc>
              <a:spcAft>
                <a:spcPts val="0"/>
              </a:spcAft>
              <a:buFont typeface="Wingdings 2"/>
              <a:buNone/>
              <a:defRPr/>
            </a:pPr>
            <a:r>
              <a:rPr lang="ar-EG" b="1" dirty="0" smtClean="0">
                <a:latin typeface="Times New Roman" pitchFamily="18" charset="0"/>
                <a:cs typeface="Times New Roman" pitchFamily="18" charset="0"/>
              </a:rPr>
              <a:t>البيئة</a:t>
            </a:r>
          </a:p>
          <a:p>
            <a:pPr marL="179388" indent="269875" algn="just" rtl="1" fontAlgn="auto">
              <a:spcAft>
                <a:spcPts val="0"/>
              </a:spcAft>
              <a:buFont typeface="Wingdings 2"/>
              <a:buNone/>
              <a:defRPr/>
            </a:pPr>
            <a:r>
              <a:rPr lang="ar-SA" sz="2000" b="1" dirty="0" smtClean="0">
                <a:latin typeface="Times New Roman" pitchFamily="18" charset="0"/>
                <a:cs typeface="Times New Roman" pitchFamily="18" charset="0"/>
              </a:rPr>
              <a:t>ويختلف أثر الظروف البيئية فى درجة تأثيره على إظهار البلوغ . وأهم هذه الظروف:</a:t>
            </a:r>
            <a:endParaRPr lang="ar-EG" sz="2000" b="1" dirty="0" smtClean="0">
              <a:latin typeface="Times New Roman" pitchFamily="18" charset="0"/>
              <a:cs typeface="Times New Roman" pitchFamily="18" charset="0"/>
            </a:endParaRPr>
          </a:p>
          <a:p>
            <a:pPr marL="265176" indent="-265176" algn="just" rtl="1" fontAlgn="auto">
              <a:spcAft>
                <a:spcPts val="0"/>
              </a:spcAft>
              <a:buFont typeface="Wingdings 2"/>
              <a:buNone/>
              <a:defRPr/>
            </a:pPr>
            <a:r>
              <a:rPr lang="ar-SA" sz="2400" b="1" dirty="0" smtClean="0">
                <a:latin typeface="Times New Roman" pitchFamily="18" charset="0"/>
                <a:cs typeface="Times New Roman" pitchFamily="18" charset="0"/>
              </a:rPr>
              <a:t>التغذيـــة :</a:t>
            </a:r>
            <a:endParaRPr lang="en-GB" sz="2400" dirty="0" smtClean="0">
              <a:latin typeface="Times New Roman" pitchFamily="18" charset="0"/>
              <a:cs typeface="Times New Roman" pitchFamily="18" charset="0"/>
            </a:endParaRPr>
          </a:p>
          <a:p>
            <a:pPr indent="4763" algn="just" rtl="1" fontAlgn="auto">
              <a:spcAft>
                <a:spcPts val="0"/>
              </a:spcAft>
              <a:buFont typeface="Wingdings 2"/>
              <a:buNone/>
              <a:defRPr/>
            </a:pPr>
            <a:r>
              <a:rPr lang="ar-SA" sz="2000" b="1" dirty="0" smtClean="0">
                <a:latin typeface="Times New Roman" pitchFamily="18" charset="0"/>
                <a:cs typeface="Times New Roman" pitchFamily="18" charset="0"/>
              </a:rPr>
              <a:t>ونظراً لأن </a:t>
            </a:r>
            <a:r>
              <a:rPr lang="ar-SA" sz="2000" b="1" u="sng" dirty="0" smtClean="0">
                <a:latin typeface="Times New Roman" pitchFamily="18" charset="0"/>
                <a:cs typeface="Times New Roman" pitchFamily="18" charset="0"/>
              </a:rPr>
              <a:t>معدل النمو والوزن </a:t>
            </a:r>
            <a:r>
              <a:rPr lang="ar-SA" sz="2000" b="1" dirty="0" smtClean="0">
                <a:latin typeface="Times New Roman" pitchFamily="18" charset="0"/>
                <a:cs typeface="Times New Roman" pitchFamily="18" charset="0"/>
              </a:rPr>
              <a:t>هما العاملان الأكثر تحديداً للبلوغ فإن </a:t>
            </a:r>
            <a:r>
              <a:rPr lang="ar-SA" sz="2000" b="1" u="sng" dirty="0" smtClean="0">
                <a:latin typeface="Times New Roman" pitchFamily="18" charset="0"/>
                <a:cs typeface="Times New Roman" pitchFamily="18" charset="0"/>
              </a:rPr>
              <a:t>عدم توفر</a:t>
            </a:r>
            <a:r>
              <a:rPr lang="ar-SA" sz="2000" b="1" dirty="0" smtClean="0">
                <a:latin typeface="Times New Roman" pitchFamily="18" charset="0"/>
                <a:cs typeface="Times New Roman" pitchFamily="18" charset="0"/>
              </a:rPr>
              <a:t> المواد الغذائية </a:t>
            </a:r>
            <a:r>
              <a:rPr lang="ar-SA" sz="2000" b="1" u="sng" dirty="0" smtClean="0">
                <a:latin typeface="Times New Roman" pitchFamily="18" charset="0"/>
                <a:cs typeface="Times New Roman" pitchFamily="18" charset="0"/>
              </a:rPr>
              <a:t>قد يؤخر</a:t>
            </a:r>
            <a:r>
              <a:rPr lang="ar-SA" sz="2000" b="1" dirty="0" smtClean="0">
                <a:latin typeface="Times New Roman" pitchFamily="18" charset="0"/>
                <a:cs typeface="Times New Roman" pitchFamily="18" charset="0"/>
              </a:rPr>
              <a:t> من معدل نمو الحيوان وبالتالى </a:t>
            </a:r>
            <a:r>
              <a:rPr lang="ar-SA" sz="2000" b="1" u="sng" dirty="0" smtClean="0">
                <a:latin typeface="Times New Roman" pitchFamily="18" charset="0"/>
                <a:cs typeface="Times New Roman" pitchFamily="18" charset="0"/>
              </a:rPr>
              <a:t>يتأخر عمر البلوغ</a:t>
            </a:r>
            <a:r>
              <a:rPr lang="ar-SA" sz="2000" b="1" dirty="0" smtClean="0">
                <a:latin typeface="Times New Roman" pitchFamily="18" charset="0"/>
                <a:cs typeface="Times New Roman" pitchFamily="18" charset="0"/>
              </a:rPr>
              <a:t> . كذلك فإن القيمة البيولوجية للغذاء من </a:t>
            </a:r>
            <a:r>
              <a:rPr lang="ar-SA" sz="2000" b="1" u="sng" dirty="0" smtClean="0">
                <a:latin typeface="Times New Roman" pitchFamily="18" charset="0"/>
                <a:cs typeface="Times New Roman" pitchFamily="18" charset="0"/>
              </a:rPr>
              <a:t>توفر العناصر الغذائية كل بالمقدار الضرورى</a:t>
            </a:r>
            <a:r>
              <a:rPr lang="ar-SA" sz="2000" b="1" dirty="0" smtClean="0">
                <a:latin typeface="Times New Roman" pitchFamily="18" charset="0"/>
                <a:cs typeface="Times New Roman" pitchFamily="18" charset="0"/>
              </a:rPr>
              <a:t> يؤدى إلى قدرة الحيوان على ال</a:t>
            </a:r>
            <a:r>
              <a:rPr lang="ar-SA" sz="2000" b="1" u="sng" dirty="0" smtClean="0">
                <a:latin typeface="Times New Roman" pitchFamily="18" charset="0"/>
                <a:cs typeface="Times New Roman" pitchFamily="18" charset="0"/>
              </a:rPr>
              <a:t>تعبير الكامل عن تركيبه الوراثى للنمو والبلوغ</a:t>
            </a:r>
            <a:r>
              <a:rPr lang="ar-EG" sz="2000" b="1" smtClean="0">
                <a:latin typeface="Times New Roman" pitchFamily="18" charset="0"/>
                <a:cs typeface="Times New Roman" pitchFamily="18" charset="0"/>
              </a:rPr>
              <a:t>.</a:t>
            </a:r>
            <a:endParaRPr lang="ar-EG" sz="2000" b="1"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990600"/>
            <a:ext cx="7543800" cy="5105400"/>
          </a:xfrm>
        </p:spPr>
        <p:txBody>
          <a:bodyPr>
            <a:normAutofit/>
          </a:bodyPr>
          <a:lstStyle/>
          <a:p>
            <a:pPr marL="265176" indent="-265176" algn="just" rtl="1" fontAlgn="auto">
              <a:lnSpc>
                <a:spcPct val="170000"/>
              </a:lnSpc>
              <a:spcAft>
                <a:spcPts val="0"/>
              </a:spcAft>
              <a:buFont typeface="Wingdings 2"/>
              <a:buNone/>
              <a:defRPr/>
            </a:pPr>
            <a:r>
              <a:rPr lang="ar-EG" b="1" dirty="0" smtClean="0">
                <a:latin typeface="Times New Roman" pitchFamily="18" charset="0"/>
                <a:cs typeface="Times New Roman" pitchFamily="18" charset="0"/>
              </a:rPr>
              <a:t>البيئة</a:t>
            </a:r>
          </a:p>
          <a:p>
            <a:pPr marL="265176" indent="-265176" algn="just" rtl="1" fontAlgn="auto">
              <a:lnSpc>
                <a:spcPct val="150000"/>
              </a:lnSpc>
              <a:spcAft>
                <a:spcPts val="0"/>
              </a:spcAft>
              <a:buFont typeface="Wingdings 2"/>
              <a:buNone/>
              <a:defRPr/>
            </a:pPr>
            <a:r>
              <a:rPr lang="ar-EG" sz="2400" b="1" dirty="0" smtClean="0">
                <a:latin typeface="Times New Roman" pitchFamily="18" charset="0"/>
                <a:cs typeface="Times New Roman" pitchFamily="18" charset="0"/>
              </a:rPr>
              <a:t>وزن وعمر الأنثى</a:t>
            </a:r>
            <a:r>
              <a:rPr lang="ar-SA" sz="2400" b="1" dirty="0" smtClean="0">
                <a:latin typeface="Times New Roman" pitchFamily="18" charset="0"/>
                <a:cs typeface="Times New Roman" pitchFamily="18" charset="0"/>
              </a:rPr>
              <a:t>:</a:t>
            </a:r>
            <a:endParaRPr lang="ar-EG" sz="2400" b="1" dirty="0" smtClean="0">
              <a:latin typeface="Times New Roman" pitchFamily="18" charset="0"/>
              <a:cs typeface="Times New Roman" pitchFamily="18" charset="0"/>
            </a:endParaRPr>
          </a:p>
          <a:p>
            <a:pPr indent="4763" algn="just" rtl="1" fontAlgn="auto">
              <a:lnSpc>
                <a:spcPct val="150000"/>
              </a:lnSpc>
              <a:spcAft>
                <a:spcPts val="0"/>
              </a:spcAft>
              <a:buFont typeface="Wingdings 2"/>
              <a:buNone/>
              <a:defRPr/>
            </a:pPr>
            <a:r>
              <a:rPr lang="ar-SA" sz="2000" b="1" dirty="0" smtClean="0">
                <a:latin typeface="Times New Roman" pitchFamily="18" charset="0"/>
                <a:cs typeface="Times New Roman" pitchFamily="18" charset="0"/>
              </a:rPr>
              <a:t>ومن الناحية العملية </a:t>
            </a:r>
            <a:r>
              <a:rPr lang="ar-SA" sz="2000" b="1" u="sng" dirty="0" smtClean="0">
                <a:latin typeface="Times New Roman" pitchFamily="18" charset="0"/>
                <a:cs typeface="Times New Roman" pitchFamily="18" charset="0"/>
              </a:rPr>
              <a:t>لا تلقح الإناث عادة مع أول شبق </a:t>
            </a:r>
            <a:r>
              <a:rPr lang="ar-SA" sz="2000" b="1" dirty="0" smtClean="0">
                <a:latin typeface="Times New Roman" pitchFamily="18" charset="0"/>
                <a:cs typeface="Times New Roman" pitchFamily="18" charset="0"/>
              </a:rPr>
              <a:t>ولكنها تترك للدورة التالية حتى تترك فترة كافية يستعيد فيها الجهاز التناسلى كفاءته وأيضا ليحتمل أعباء حدوث حمل جديد</a:t>
            </a:r>
            <a:r>
              <a:rPr lang="ar-EG" sz="2000" b="1" dirty="0" smtClean="0">
                <a:latin typeface="Times New Roman" pitchFamily="18" charset="0"/>
                <a:cs typeface="Times New Roman" pitchFamily="18" charset="0"/>
              </a:rPr>
              <a:t>.</a:t>
            </a:r>
          </a:p>
          <a:p>
            <a:pPr indent="4763" algn="just" rtl="1" fontAlgn="auto">
              <a:lnSpc>
                <a:spcPct val="150000"/>
              </a:lnSpc>
              <a:spcAft>
                <a:spcPts val="0"/>
              </a:spcAft>
              <a:buFont typeface="Wingdings 2"/>
              <a:buNone/>
              <a:defRPr/>
            </a:pPr>
            <a:r>
              <a:rPr lang="ar-SA" sz="2000" b="1" dirty="0" smtClean="0">
                <a:latin typeface="Times New Roman" pitchFamily="18" charset="0"/>
                <a:cs typeface="Times New Roman" pitchFamily="18" charset="0"/>
              </a:rPr>
              <a:t>من خلال البحوث تبين ان البلوغ يرتبط بالوزن اكثر</a:t>
            </a:r>
            <a:r>
              <a:rPr lang="ar-EG"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من العمر و افضل نتائج </a:t>
            </a:r>
            <a:r>
              <a:rPr lang="ar-EG" sz="2000" b="1" dirty="0" smtClean="0">
                <a:latin typeface="Times New Roman" pitchFamily="18" charset="0"/>
                <a:cs typeface="Times New Roman" pitchFamily="18" charset="0"/>
              </a:rPr>
              <a:t>للأبقار </a:t>
            </a:r>
            <a:r>
              <a:rPr lang="ar-SA" sz="2000" b="1" dirty="0" smtClean="0">
                <a:latin typeface="Times New Roman" pitchFamily="18" charset="0"/>
                <a:cs typeface="Times New Roman" pitchFamily="18" charset="0"/>
              </a:rPr>
              <a:t>كانت عند وزن معين و حد ادنى من العمر مثل 350 كيلو وزن حى عند على الاقل 11شهر عمر </a:t>
            </a:r>
            <a:r>
              <a:rPr lang="ar-EG"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ف</a:t>
            </a:r>
            <a:r>
              <a:rPr lang="ar-EG" sz="2000" b="1" dirty="0" smtClean="0">
                <a:latin typeface="Times New Roman" pitchFamily="18" charset="0"/>
                <a:cs typeface="Times New Roman" pitchFamily="18" charset="0"/>
              </a:rPr>
              <a:t>إذا ما</a:t>
            </a:r>
            <a:r>
              <a:rPr lang="ar-SA" sz="2000" b="1" dirty="0" smtClean="0">
                <a:latin typeface="Times New Roman" pitchFamily="18" charset="0"/>
                <a:cs typeface="Times New Roman" pitchFamily="18" charset="0"/>
              </a:rPr>
              <a:t> وصل الحيوان لهذا الوزن عند 8 شهور مثلا فلا يحدث البلوغ.</a:t>
            </a:r>
            <a:endParaRPr lang="en-GB" sz="2000" b="1"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1219200"/>
            <a:ext cx="7543800" cy="4800600"/>
          </a:xfrm>
        </p:spPr>
        <p:txBody>
          <a:bodyPr>
            <a:normAutofit fontScale="92500" lnSpcReduction="20000"/>
          </a:bodyPr>
          <a:lstStyle/>
          <a:p>
            <a:pPr marL="265176" indent="-265176" algn="just" rtl="1" fontAlgn="auto">
              <a:lnSpc>
                <a:spcPct val="150000"/>
              </a:lnSpc>
              <a:spcAft>
                <a:spcPts val="0"/>
              </a:spcAft>
              <a:buFont typeface="Wingdings 2"/>
              <a:buNone/>
              <a:defRPr/>
            </a:pPr>
            <a:r>
              <a:rPr lang="ar-SA" sz="2600" b="1" dirty="0" smtClean="0">
                <a:latin typeface="Times New Roman" pitchFamily="18" charset="0"/>
                <a:cs typeface="Times New Roman" pitchFamily="18" charset="0"/>
              </a:rPr>
              <a:t>دورة الشبق والإباضة </a:t>
            </a:r>
            <a:r>
              <a:rPr lang="en-US" sz="2600" b="1" dirty="0" smtClean="0">
                <a:latin typeface="Times New Roman" pitchFamily="18" charset="0"/>
                <a:cs typeface="Times New Roman" pitchFamily="18" charset="0"/>
              </a:rPr>
              <a:t>Estrus Cycle and ovulation </a:t>
            </a:r>
            <a:r>
              <a:rPr lang="ar-SA" sz="2600" b="1" dirty="0" smtClean="0">
                <a:latin typeface="Times New Roman" pitchFamily="18" charset="0"/>
                <a:cs typeface="Times New Roman" pitchFamily="18" charset="0"/>
              </a:rPr>
              <a:t>:</a:t>
            </a:r>
            <a:endParaRPr lang="en-GB" sz="2600" b="1" dirty="0" smtClean="0">
              <a:latin typeface="Times New Roman" pitchFamily="18" charset="0"/>
              <a:cs typeface="Times New Roman" pitchFamily="18" charset="0"/>
            </a:endParaRPr>
          </a:p>
          <a:p>
            <a:pPr indent="4763" algn="just" rtl="1" fontAlgn="auto">
              <a:lnSpc>
                <a:spcPct val="150000"/>
              </a:lnSpc>
              <a:spcAft>
                <a:spcPts val="0"/>
              </a:spcAft>
              <a:buFont typeface="Wingdings 2"/>
              <a:buNone/>
              <a:defRPr/>
            </a:pPr>
            <a:endParaRPr lang="ar-EG" sz="1300" b="1" dirty="0" smtClean="0">
              <a:latin typeface="Times New Roman" pitchFamily="18" charset="0"/>
              <a:cs typeface="Times New Roman" pitchFamily="18" charset="0"/>
            </a:endParaRPr>
          </a:p>
          <a:p>
            <a:pPr indent="4763" algn="just" rtl="1" fontAlgn="auto">
              <a:lnSpc>
                <a:spcPct val="150000"/>
              </a:lnSpc>
              <a:spcAft>
                <a:spcPts val="0"/>
              </a:spcAft>
              <a:buFont typeface="Wingdings 2"/>
              <a:buNone/>
              <a:defRPr/>
            </a:pPr>
            <a:r>
              <a:rPr lang="ar-EG" sz="2600" b="1" dirty="0" smtClean="0">
                <a:latin typeface="Times New Roman" pitchFamily="18" charset="0"/>
                <a:cs typeface="Times New Roman" pitchFamily="18" charset="0"/>
              </a:rPr>
              <a:t>الشبق – الشياع </a:t>
            </a:r>
            <a:r>
              <a:rPr lang="en-US" sz="2600" b="1" dirty="0" smtClean="0">
                <a:latin typeface="Times New Roman" pitchFamily="18" charset="0"/>
                <a:cs typeface="Times New Roman" pitchFamily="18" charset="0"/>
              </a:rPr>
              <a:t>Estrus Heat </a:t>
            </a:r>
            <a:r>
              <a:rPr lang="ar-EG" sz="2600" b="1" dirty="0" smtClean="0">
                <a:latin typeface="Times New Roman" pitchFamily="18" charset="0"/>
                <a:cs typeface="Times New Roman" pitchFamily="18" charset="0"/>
              </a:rPr>
              <a:t> - </a:t>
            </a:r>
            <a:r>
              <a:rPr lang="en-GB" sz="2600" b="1" dirty="0" smtClean="0">
                <a:latin typeface="Times New Roman" pitchFamily="18" charset="0"/>
                <a:cs typeface="Times New Roman" pitchFamily="18" charset="0"/>
              </a:rPr>
              <a:t>Estrus Period</a:t>
            </a:r>
            <a:endParaRPr lang="ar-EG" sz="2600" b="1" dirty="0" smtClean="0">
              <a:latin typeface="Times New Roman" pitchFamily="18" charset="0"/>
              <a:cs typeface="Times New Roman" pitchFamily="18" charset="0"/>
            </a:endParaRPr>
          </a:p>
          <a:p>
            <a:pPr marL="452438" indent="258763" algn="just" rtl="1" fontAlgn="auto">
              <a:lnSpc>
                <a:spcPct val="150000"/>
              </a:lnSpc>
              <a:spcAft>
                <a:spcPts val="0"/>
              </a:spcAft>
              <a:buFont typeface="Wingdings 2"/>
              <a:buNone/>
              <a:defRPr/>
            </a:pPr>
            <a:r>
              <a:rPr lang="ar-SA" sz="2000" b="1" dirty="0" smtClean="0">
                <a:latin typeface="Times New Roman" pitchFamily="18" charset="0"/>
                <a:cs typeface="Times New Roman" pitchFamily="18" charset="0"/>
              </a:rPr>
              <a:t>هى تلك الفترة التى تقبل </a:t>
            </a:r>
            <a:r>
              <a:rPr lang="ar-EG" sz="2000" b="1" dirty="0" smtClean="0">
                <a:latin typeface="Times New Roman" pitchFamily="18" charset="0"/>
                <a:cs typeface="Times New Roman" pitchFamily="18" charset="0"/>
              </a:rPr>
              <a:t>فيها </a:t>
            </a:r>
            <a:r>
              <a:rPr lang="ar-SA" sz="2000" b="1" dirty="0" smtClean="0">
                <a:latin typeface="Times New Roman" pitchFamily="18" charset="0"/>
                <a:cs typeface="Times New Roman" pitchFamily="18" charset="0"/>
              </a:rPr>
              <a:t>الأنثى التزاوج أى تسمح للذكر بالوثب عليها للاتمام عملية التلقيح</a:t>
            </a:r>
            <a:r>
              <a:rPr lang="ar-EG" sz="2000" b="1" dirty="0" smtClean="0">
                <a:latin typeface="Times New Roman" pitchFamily="18" charset="0"/>
                <a:cs typeface="Times New Roman" pitchFamily="18" charset="0"/>
              </a:rPr>
              <a:t> </a:t>
            </a:r>
            <a:r>
              <a:rPr lang="en-GB" sz="2000" b="1" dirty="0" smtClean="0">
                <a:latin typeface="Times New Roman" pitchFamily="18" charset="0"/>
                <a:cs typeface="Times New Roman" pitchFamily="18" charset="0"/>
              </a:rPr>
              <a:t>.</a:t>
            </a:r>
            <a:r>
              <a:rPr lang="ar-EG" sz="2000" b="1" dirty="0" smtClean="0">
                <a:latin typeface="Times New Roman" pitchFamily="18" charset="0"/>
                <a:cs typeface="Times New Roman" pitchFamily="18" charset="0"/>
              </a:rPr>
              <a:t> ويستمر الشياع حوالى 18 ساعة تقريباً ويحدث التبويض بعد حوالى 10– 14 ساعة من نهاية الشبق.</a:t>
            </a:r>
          </a:p>
          <a:p>
            <a:pPr indent="4763" algn="just" rtl="1" fontAlgn="auto">
              <a:lnSpc>
                <a:spcPct val="150000"/>
              </a:lnSpc>
              <a:spcAft>
                <a:spcPts val="0"/>
              </a:spcAft>
              <a:buFont typeface="Wingdings 2"/>
              <a:buNone/>
              <a:defRPr/>
            </a:pPr>
            <a:endParaRPr lang="en-GB" sz="1300" b="1" dirty="0" smtClean="0">
              <a:latin typeface="Times New Roman" pitchFamily="18" charset="0"/>
              <a:cs typeface="Times New Roman" pitchFamily="18" charset="0"/>
            </a:endParaRPr>
          </a:p>
          <a:p>
            <a:pPr indent="4763" algn="just" rtl="1" fontAlgn="auto">
              <a:lnSpc>
                <a:spcPct val="150000"/>
              </a:lnSpc>
              <a:spcAft>
                <a:spcPts val="0"/>
              </a:spcAft>
              <a:buFont typeface="Wingdings 2"/>
              <a:buNone/>
              <a:defRPr/>
            </a:pPr>
            <a:r>
              <a:rPr lang="ar-EG" sz="2600" b="1" dirty="0" smtClean="0">
                <a:latin typeface="Times New Roman" pitchFamily="18" charset="0"/>
                <a:cs typeface="Times New Roman" pitchFamily="18" charset="0"/>
              </a:rPr>
              <a:t>دورة الشبق – دورة الشياع  </a:t>
            </a:r>
            <a:r>
              <a:rPr lang="en-US" sz="2600" b="1" dirty="0" smtClean="0">
                <a:latin typeface="Times New Roman" pitchFamily="18" charset="0"/>
                <a:cs typeface="Times New Roman" pitchFamily="18" charset="0"/>
              </a:rPr>
              <a:t>Estrus Cycle </a:t>
            </a:r>
            <a:r>
              <a:rPr lang="ar-EG" sz="2600" b="1" dirty="0" smtClean="0">
                <a:latin typeface="Times New Roman" pitchFamily="18" charset="0"/>
                <a:cs typeface="Times New Roman" pitchFamily="18" charset="0"/>
              </a:rPr>
              <a:t> </a:t>
            </a:r>
            <a:endParaRPr lang="en-GB" sz="2600" b="1" dirty="0" smtClean="0">
              <a:latin typeface="Times New Roman" pitchFamily="18" charset="0"/>
              <a:cs typeface="Times New Roman" pitchFamily="18" charset="0"/>
            </a:endParaRPr>
          </a:p>
          <a:p>
            <a:pPr marL="452438" indent="258763" algn="just" rtl="1" fontAlgn="auto">
              <a:lnSpc>
                <a:spcPct val="150000"/>
              </a:lnSpc>
              <a:spcAft>
                <a:spcPts val="0"/>
              </a:spcAft>
              <a:buFont typeface="Wingdings 2"/>
              <a:buNone/>
              <a:defRPr/>
            </a:pPr>
            <a:r>
              <a:rPr lang="ar-EG" sz="2000" b="1" dirty="0" smtClean="0">
                <a:latin typeface="Times New Roman" pitchFamily="18" charset="0"/>
                <a:cs typeface="Times New Roman" pitchFamily="18" charset="0"/>
              </a:rPr>
              <a:t>وهى </a:t>
            </a:r>
            <a:r>
              <a:rPr lang="ar-SA" sz="2000" b="1" dirty="0" smtClean="0">
                <a:latin typeface="Times New Roman" pitchFamily="18" charset="0"/>
                <a:cs typeface="Times New Roman" pitchFamily="18" charset="0"/>
              </a:rPr>
              <a:t>الفترة من العلامة الأولى للقبول الجنسى عند الشبق ( الشياع ) وحتى ابتداء الش</a:t>
            </a:r>
            <a:r>
              <a:rPr lang="ar-EG" sz="2000" b="1" dirty="0" smtClean="0">
                <a:latin typeface="Times New Roman" pitchFamily="18" charset="0"/>
                <a:cs typeface="Times New Roman" pitchFamily="18" charset="0"/>
              </a:rPr>
              <a:t>ب</a:t>
            </a:r>
            <a:r>
              <a:rPr lang="ar-SA" sz="2000" b="1" dirty="0" smtClean="0">
                <a:latin typeface="Times New Roman" pitchFamily="18" charset="0"/>
                <a:cs typeface="Times New Roman" pitchFamily="18" charset="0"/>
              </a:rPr>
              <a:t>ق الثانى، فى عجلات اللبن يبلغ متوسط طول دورة الشبق 20 ± 2 يوم بينما فى الأبقار متعددة الولادات يكون متوسطها 21 ± 5 يوم .</a:t>
            </a:r>
            <a:endParaRPr lang="ar-EG" sz="2000" b="1"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3" name="Content Placeholder 2"/>
          <p:cNvSpPr>
            <a:spLocks noGrp="1"/>
          </p:cNvSpPr>
          <p:nvPr>
            <p:ph idx="1"/>
          </p:nvPr>
        </p:nvSpPr>
        <p:spPr>
          <a:xfrm>
            <a:off x="762000" y="1066800"/>
            <a:ext cx="7543800" cy="762000"/>
          </a:xfrm>
        </p:spPr>
        <p:txBody>
          <a:bodyPr/>
          <a:lstStyle/>
          <a:p>
            <a:pPr algn="just" rtl="1">
              <a:lnSpc>
                <a:spcPct val="150000"/>
              </a:lnSpc>
              <a:buFont typeface="Wingdings 2" pitchFamily="18" charset="2"/>
              <a:buNone/>
            </a:pPr>
            <a:r>
              <a:rPr lang="ar-EG" sz="2600" b="1" smtClean="0">
                <a:latin typeface="Times New Roman" pitchFamily="18" charset="0"/>
                <a:cs typeface="Times New Roman" pitchFamily="18" charset="0"/>
              </a:rPr>
              <a:t>مراحل </a:t>
            </a:r>
            <a:r>
              <a:rPr lang="ar-SA" sz="2600" b="1" smtClean="0">
                <a:latin typeface="Times New Roman" pitchFamily="18" charset="0"/>
                <a:cs typeface="Times New Roman" pitchFamily="18" charset="0"/>
              </a:rPr>
              <a:t>دورة الشبق</a:t>
            </a:r>
            <a:r>
              <a:rPr lang="ar-EG" sz="2600" b="1" smtClean="0">
                <a:latin typeface="Times New Roman" pitchFamily="18" charset="0"/>
                <a:cs typeface="Times New Roman" pitchFamily="18" charset="0"/>
              </a:rPr>
              <a:t>:</a:t>
            </a:r>
            <a:endParaRPr lang="en-GB" sz="2600" b="1" smtClean="0">
              <a:latin typeface="Times New Roman" pitchFamily="18" charset="0"/>
              <a:cs typeface="Times New Roman" pitchFamily="18" charset="0"/>
            </a:endParaRPr>
          </a:p>
        </p:txBody>
      </p:sp>
      <p:pic>
        <p:nvPicPr>
          <p:cNvPr id="48134" name="Picture 2"/>
          <p:cNvPicPr>
            <a:picLocks noChangeAspect="1" noChangeArrowheads="1"/>
          </p:cNvPicPr>
          <p:nvPr/>
        </p:nvPicPr>
        <p:blipFill>
          <a:blip r:embed="rId2"/>
          <a:srcRect/>
          <a:stretch>
            <a:fillRect/>
          </a:stretch>
        </p:blipFill>
        <p:spPr bwMode="auto">
          <a:xfrm>
            <a:off x="838200" y="1752600"/>
            <a:ext cx="7467600" cy="2619375"/>
          </a:xfrm>
          <a:prstGeom prst="rect">
            <a:avLst/>
          </a:prstGeom>
          <a:noFill/>
          <a:ln w="9525">
            <a:noFill/>
            <a:miter lim="800000"/>
            <a:headEnd/>
            <a:tailEnd/>
          </a:ln>
        </p:spPr>
      </p:pic>
      <p:graphicFrame>
        <p:nvGraphicFramePr>
          <p:cNvPr id="10" name="Table 9"/>
          <p:cNvGraphicFramePr>
            <a:graphicFrameLocks noGrp="1"/>
          </p:cNvGraphicFramePr>
          <p:nvPr/>
        </p:nvGraphicFramePr>
        <p:xfrm>
          <a:off x="1447800" y="4572000"/>
          <a:ext cx="6477000" cy="1036320"/>
        </p:xfrm>
        <a:graphic>
          <a:graphicData uri="http://schemas.openxmlformats.org/drawingml/2006/table">
            <a:tbl>
              <a:tblPr firstRow="1" bandRow="1">
                <a:tableStyleId>{616DA210-FB5B-4158-B5E0-FEB733F419BA}</a:tableStyleId>
              </a:tblPr>
              <a:tblGrid>
                <a:gridCol w="753438"/>
                <a:gridCol w="846762"/>
                <a:gridCol w="3962400"/>
                <a:gridCol w="914400"/>
              </a:tblGrid>
              <a:tr h="370840">
                <a:tc>
                  <a:txBody>
                    <a:bodyPr/>
                    <a:lstStyle/>
                    <a:p>
                      <a:pPr algn="ctr" rtl="1"/>
                      <a:r>
                        <a:rPr lang="ar-EG" sz="1400" dirty="0" smtClean="0">
                          <a:latin typeface="Times New Roman" pitchFamily="18" charset="0"/>
                          <a:cs typeface="Times New Roman" pitchFamily="18" charset="0"/>
                        </a:rPr>
                        <a:t>الشبق</a:t>
                      </a:r>
                      <a:endParaRPr lang="en-GB" sz="1400" dirty="0">
                        <a:latin typeface="Times New Roman" pitchFamily="18" charset="0"/>
                        <a:cs typeface="Times New Roman" pitchFamily="18" charset="0"/>
                      </a:endParaRPr>
                    </a:p>
                  </a:txBody>
                  <a:tcPr>
                    <a:solidFill>
                      <a:schemeClr val="bg2">
                        <a:lumMod val="75000"/>
                      </a:schemeClr>
                    </a:solidFill>
                  </a:tcPr>
                </a:tc>
                <a:tc>
                  <a:txBody>
                    <a:bodyPr/>
                    <a:lstStyle/>
                    <a:p>
                      <a:pPr algn="ctr"/>
                      <a:r>
                        <a:rPr kumimoji="0" lang="ar-SA" sz="1400" kern="1200" dirty="0" smtClean="0">
                          <a:latin typeface="Times New Roman" pitchFamily="18" charset="0"/>
                          <a:cs typeface="Times New Roman" pitchFamily="18" charset="0"/>
                        </a:rPr>
                        <a:t>فترة ما بعد الشبق</a:t>
                      </a:r>
                      <a:endParaRPr kumimoji="0" lang="en-GB" sz="1400" b="1" kern="1200" dirty="0" smtClean="0">
                        <a:solidFill>
                          <a:schemeClr val="tx1"/>
                        </a:solidFill>
                        <a:latin typeface="Times New Roman" pitchFamily="18" charset="0"/>
                        <a:ea typeface="+mn-ea"/>
                        <a:cs typeface="Times New Roman" pitchFamily="18" charset="0"/>
                      </a:endParaRPr>
                    </a:p>
                  </a:txBody>
                  <a:tcPr>
                    <a:solidFill>
                      <a:schemeClr val="bg2">
                        <a:lumMod val="75000"/>
                      </a:schemeClr>
                    </a:solidFill>
                  </a:tcPr>
                </a:tc>
                <a:tc>
                  <a:txBody>
                    <a:bodyPr/>
                    <a:lstStyle/>
                    <a:p>
                      <a:pPr marL="0" algn="ctr" rtl="0" eaLnBrk="1" latinLnBrk="0" hangingPunct="1"/>
                      <a:r>
                        <a:rPr kumimoji="0" lang="ar-SA" sz="1400" kern="1200" dirty="0" smtClean="0">
                          <a:latin typeface="Times New Roman" pitchFamily="18" charset="0"/>
                          <a:cs typeface="Times New Roman" pitchFamily="18" charset="0"/>
                        </a:rPr>
                        <a:t>فترة السكون</a:t>
                      </a:r>
                      <a:endParaRPr kumimoji="0" lang="en-GB" sz="1400" b="1" kern="1200" dirty="0" smtClean="0">
                        <a:solidFill>
                          <a:schemeClr val="tx1"/>
                        </a:solidFill>
                        <a:latin typeface="Times New Roman" pitchFamily="18" charset="0"/>
                        <a:ea typeface="+mn-ea"/>
                        <a:cs typeface="Times New Roman" pitchFamily="18" charset="0"/>
                      </a:endParaRPr>
                    </a:p>
                  </a:txBody>
                  <a:tcPr>
                    <a:solidFill>
                      <a:schemeClr val="bg2">
                        <a:lumMod val="75000"/>
                      </a:schemeClr>
                    </a:solidFill>
                  </a:tcPr>
                </a:tc>
                <a:tc>
                  <a:txBody>
                    <a:bodyPr/>
                    <a:lstStyle/>
                    <a:p>
                      <a:pPr marL="0" algn="ctr" rtl="0" eaLnBrk="1" latinLnBrk="0" hangingPunct="1"/>
                      <a:r>
                        <a:rPr kumimoji="0" lang="ar-SA" sz="1400" kern="1200" dirty="0" smtClean="0">
                          <a:latin typeface="Times New Roman" pitchFamily="18" charset="0"/>
                          <a:cs typeface="Times New Roman" pitchFamily="18" charset="0"/>
                        </a:rPr>
                        <a:t>مرحلة ما قبل الشبق</a:t>
                      </a:r>
                      <a:endParaRPr kumimoji="0" lang="en-GB" sz="1400" b="1" kern="1200" dirty="0" smtClean="0">
                        <a:solidFill>
                          <a:schemeClr val="tx1"/>
                        </a:solidFill>
                        <a:latin typeface="Times New Roman" pitchFamily="18" charset="0"/>
                        <a:ea typeface="+mn-ea"/>
                        <a:cs typeface="Times New Roman" pitchFamily="18" charset="0"/>
                      </a:endParaRPr>
                    </a:p>
                  </a:txBody>
                  <a:tcPr>
                    <a:solidFill>
                      <a:schemeClr val="bg2">
                        <a:lumMod val="75000"/>
                      </a:schemeClr>
                    </a:solid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1400" b="1" kern="1200" dirty="0" smtClean="0">
                          <a:latin typeface="Times New Roman" pitchFamily="18" charset="0"/>
                          <a:cs typeface="Times New Roman" pitchFamily="18" charset="0"/>
                        </a:rPr>
                        <a:t>18 ساعة تقريبا</a:t>
                      </a:r>
                      <a:endParaRPr lang="en-GB" sz="1400" b="1" dirty="0" smtClean="0">
                        <a:latin typeface="Times New Roman" pitchFamily="18" charset="0"/>
                        <a:cs typeface="Times New Roman" pitchFamily="18" charset="0"/>
                      </a:endParaRPr>
                    </a:p>
                  </a:txBody>
                  <a:tcPr>
                    <a:solidFill>
                      <a:schemeClr val="bg2">
                        <a:lumMod val="90000"/>
                        <a:alpha val="2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EG" sz="1400" b="1" kern="1200" dirty="0" smtClean="0">
                          <a:latin typeface="Times New Roman" pitchFamily="18" charset="0"/>
                          <a:cs typeface="Times New Roman" pitchFamily="18" charset="0"/>
                        </a:rPr>
                        <a:t>3- 4 أيام</a:t>
                      </a:r>
                      <a:endParaRPr kumimoji="0" lang="en-GB" sz="1400" b="1" kern="1200" dirty="0" smtClean="0">
                        <a:solidFill>
                          <a:schemeClr val="tx1"/>
                        </a:solidFill>
                        <a:latin typeface="Times New Roman" pitchFamily="18" charset="0"/>
                        <a:ea typeface="+mn-ea"/>
                        <a:cs typeface="Times New Roman" pitchFamily="18" charset="0"/>
                      </a:endParaRPr>
                    </a:p>
                  </a:txBody>
                  <a:tcPr>
                    <a:solidFill>
                      <a:schemeClr val="bg2">
                        <a:lumMod val="90000"/>
                        <a:alpha val="2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EG" sz="1400" b="1" kern="1200" dirty="0" smtClean="0">
                          <a:latin typeface="Times New Roman" pitchFamily="18" charset="0"/>
                          <a:cs typeface="Times New Roman" pitchFamily="18" charset="0"/>
                        </a:rPr>
                        <a:t>12- 15 يوم</a:t>
                      </a:r>
                      <a:endParaRPr kumimoji="0" lang="en-GB" sz="1400" b="1" kern="1200" dirty="0" smtClean="0">
                        <a:solidFill>
                          <a:schemeClr val="tx1"/>
                        </a:solidFill>
                        <a:latin typeface="Times New Roman" pitchFamily="18" charset="0"/>
                        <a:ea typeface="+mn-ea"/>
                        <a:cs typeface="Times New Roman" pitchFamily="18" charset="0"/>
                      </a:endParaRPr>
                    </a:p>
                  </a:txBody>
                  <a:tcPr>
                    <a:solidFill>
                      <a:schemeClr val="bg2">
                        <a:lumMod val="90000"/>
                        <a:alpha val="2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EG" sz="1400" b="1" kern="1200" dirty="0" smtClean="0">
                          <a:latin typeface="Times New Roman" pitchFamily="18" charset="0"/>
                          <a:cs typeface="Times New Roman" pitchFamily="18" charset="0"/>
                        </a:rPr>
                        <a:t>1- 3 يوم</a:t>
                      </a:r>
                      <a:endParaRPr kumimoji="0" lang="en-GB" sz="1400" b="1" kern="1200" dirty="0" smtClean="0">
                        <a:solidFill>
                          <a:schemeClr val="tx1"/>
                        </a:solidFill>
                        <a:latin typeface="Times New Roman" pitchFamily="18" charset="0"/>
                        <a:ea typeface="+mn-ea"/>
                        <a:cs typeface="Times New Roman" pitchFamily="18" charset="0"/>
                      </a:endParaRPr>
                    </a:p>
                  </a:txBody>
                  <a:tcPr>
                    <a:solidFill>
                      <a:schemeClr val="bg2">
                        <a:lumMod val="90000"/>
                        <a:alpha val="20000"/>
                      </a:schemeClr>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1143000"/>
            <a:ext cx="7543800" cy="4800600"/>
          </a:xfrm>
        </p:spPr>
        <p:txBody>
          <a:bodyPr>
            <a:normAutofit/>
          </a:bodyPr>
          <a:lstStyle/>
          <a:p>
            <a:pPr marL="265176" indent="-265176" algn="just" rtl="1" fontAlgn="auto">
              <a:lnSpc>
                <a:spcPct val="150000"/>
              </a:lnSpc>
              <a:spcAft>
                <a:spcPts val="0"/>
              </a:spcAft>
              <a:buFont typeface="Wingdings 2"/>
              <a:buNone/>
              <a:defRPr/>
            </a:pPr>
            <a:r>
              <a:rPr lang="ar-SA" sz="2400" b="1" dirty="0" smtClean="0">
                <a:latin typeface="Times New Roman" pitchFamily="18" charset="0"/>
                <a:cs typeface="Times New Roman" pitchFamily="18" charset="0"/>
              </a:rPr>
              <a:t>طرق كشف  الشياع  فى الأبقار</a:t>
            </a:r>
            <a:r>
              <a:rPr lang="ar-EG"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Methods of Estrus Detection</a:t>
            </a:r>
            <a:endParaRPr lang="en-GB" sz="2400" b="1" dirty="0" smtClean="0">
              <a:latin typeface="Times New Roman" pitchFamily="18" charset="0"/>
              <a:cs typeface="Times New Roman" pitchFamily="18" charset="0"/>
            </a:endParaRPr>
          </a:p>
          <a:p>
            <a:pPr indent="365125" algn="just" rtl="1" fontAlgn="auto">
              <a:lnSpc>
                <a:spcPct val="150000"/>
              </a:lnSpc>
              <a:spcAft>
                <a:spcPts val="0"/>
              </a:spcAft>
              <a:buFont typeface="Wingdings 2"/>
              <a:buNone/>
              <a:defRPr/>
            </a:pPr>
            <a:endParaRPr lang="ar-EG" sz="800" b="1" dirty="0" smtClean="0">
              <a:latin typeface="Times New Roman" pitchFamily="18" charset="0"/>
              <a:cs typeface="Times New Roman" pitchFamily="18" charset="0"/>
            </a:endParaRPr>
          </a:p>
          <a:p>
            <a:pPr indent="365125" algn="just" rtl="1" fontAlgn="auto">
              <a:lnSpc>
                <a:spcPct val="150000"/>
              </a:lnSpc>
              <a:spcAft>
                <a:spcPts val="0"/>
              </a:spcAft>
              <a:buFont typeface="Wingdings 2"/>
              <a:buNone/>
              <a:defRPr/>
            </a:pPr>
            <a:r>
              <a:rPr lang="ar-SA" sz="2100" b="1" dirty="0" smtClean="0">
                <a:latin typeface="Times New Roman" pitchFamily="18" charset="0"/>
                <a:cs typeface="Times New Roman" pitchFamily="18" charset="0"/>
              </a:rPr>
              <a:t>ويعتبر مرور الدورة التناسلية</a:t>
            </a:r>
            <a:r>
              <a:rPr lang="ar-EG" sz="2100" b="1" dirty="0" smtClean="0">
                <a:latin typeface="Times New Roman" pitchFamily="18" charset="0"/>
                <a:cs typeface="Times New Roman" pitchFamily="18" charset="0"/>
              </a:rPr>
              <a:t> (دورة الشبق)</a:t>
            </a:r>
            <a:r>
              <a:rPr lang="ar-SA" sz="2100" b="1" dirty="0" smtClean="0">
                <a:latin typeface="Times New Roman" pitchFamily="18" charset="0"/>
                <a:cs typeface="Times New Roman" pitchFamily="18" charset="0"/>
              </a:rPr>
              <a:t> من غير حدوث تلقيح مخصب </a:t>
            </a:r>
            <a:r>
              <a:rPr lang="ar-SA" sz="2100" b="1" u="sng" dirty="0" smtClean="0">
                <a:latin typeface="Times New Roman" pitchFamily="18" charset="0"/>
                <a:cs typeface="Times New Roman" pitchFamily="18" charset="0"/>
              </a:rPr>
              <a:t>خسارة كبيرة للمربى</a:t>
            </a:r>
            <a:r>
              <a:rPr lang="ar-SA" sz="2100" b="1" dirty="0" smtClean="0">
                <a:latin typeface="Times New Roman" pitchFamily="18" charset="0"/>
                <a:cs typeface="Times New Roman" pitchFamily="18" charset="0"/>
              </a:rPr>
              <a:t> خصوصا إذا تكررت هذه الحالة أكثر من مرة . لقد كان يعتمد سابقا وقبل انتشار التلقيح الصناعي على </a:t>
            </a:r>
            <a:r>
              <a:rPr lang="ar-SA" sz="2100" b="1" u="sng" dirty="0" smtClean="0">
                <a:latin typeface="Times New Roman" pitchFamily="18" charset="0"/>
                <a:cs typeface="Times New Roman" pitchFamily="18" charset="0"/>
              </a:rPr>
              <a:t>الذكر مثل الثور كأفضل كاشف للشبق</a:t>
            </a:r>
            <a:r>
              <a:rPr lang="ar-SA" sz="2100" b="1" dirty="0" smtClean="0">
                <a:latin typeface="Times New Roman" pitchFamily="18" charset="0"/>
                <a:cs typeface="Times New Roman" pitchFamily="18" charset="0"/>
              </a:rPr>
              <a:t>، ولكن نظرا للاستخدام الواسع التلقيح الصناعي ، ونظرا لتضخم حجم المزارع الحيوانية ظهرت مشكلة اكتشاف الشبق التى أصبحت </a:t>
            </a:r>
            <a:r>
              <a:rPr lang="ar-EG" sz="2100" b="1" dirty="0" smtClean="0">
                <a:latin typeface="Times New Roman" pitchFamily="18" charset="0"/>
                <a:cs typeface="Times New Roman" pitchFamily="18" charset="0"/>
              </a:rPr>
              <a:t>فى </a:t>
            </a:r>
            <a:r>
              <a:rPr lang="ar-SA" sz="2100" b="1" dirty="0" smtClean="0">
                <a:latin typeface="Times New Roman" pitchFamily="18" charset="0"/>
                <a:cs typeface="Times New Roman" pitchFamily="18" charset="0"/>
              </a:rPr>
              <a:t>حد ذاتها معضلة كبيرة فى المزارع التى تقتنى أعدادا كبيرة من الأبقار ، ولتخفيف حجم هذه المشكلة والإقلال من آثارها ، أوجد الباحثون وسائل عديدة تساعد المربى فى كشف الشبق عند أفراد قطعانه .</a:t>
            </a:r>
            <a:endParaRPr lang="ar-EG" sz="2100" b="1"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1143000"/>
            <a:ext cx="7543800" cy="4876800"/>
          </a:xfrm>
        </p:spPr>
        <p:txBody>
          <a:bodyPr>
            <a:normAutofit lnSpcReduction="10000"/>
          </a:bodyPr>
          <a:lstStyle/>
          <a:p>
            <a:pPr marL="265176" indent="-265176" algn="just" rtl="1" fontAlgn="auto">
              <a:lnSpc>
                <a:spcPct val="150000"/>
              </a:lnSpc>
              <a:spcAft>
                <a:spcPts val="0"/>
              </a:spcAft>
              <a:buFont typeface="Wingdings 2"/>
              <a:buNone/>
              <a:defRPr/>
            </a:pPr>
            <a:r>
              <a:rPr lang="ar-SA" sz="2400" b="1" dirty="0" smtClean="0">
                <a:latin typeface="Times New Roman" pitchFamily="18" charset="0"/>
                <a:cs typeface="Times New Roman" pitchFamily="18" charset="0"/>
              </a:rPr>
              <a:t>ومن أهم العلامات التى تساعد فى تحديد الشبق عند الأبقار ما يلى :</a:t>
            </a:r>
            <a:endParaRPr lang="ar-EG" sz="2400" b="1" dirty="0" smtClean="0">
              <a:latin typeface="Times New Roman" pitchFamily="18" charset="0"/>
              <a:cs typeface="Times New Roman" pitchFamily="18" charset="0"/>
            </a:endParaRPr>
          </a:p>
          <a:p>
            <a:pPr marL="457200" indent="-457200" algn="just" rtl="1" fontAlgn="auto">
              <a:spcAft>
                <a:spcPts val="0"/>
              </a:spcAft>
              <a:buFont typeface="+mj-lt"/>
              <a:buAutoNum type="arabicPeriod"/>
              <a:defRPr/>
            </a:pPr>
            <a:r>
              <a:rPr lang="ar-SA" sz="2400" dirty="0" smtClean="0">
                <a:latin typeface="Times New Roman" pitchFamily="18" charset="0"/>
                <a:cs typeface="Times New Roman" pitchFamily="18" charset="0"/>
              </a:rPr>
              <a:t>الوقوف والسماح </a:t>
            </a:r>
            <a:r>
              <a:rPr lang="ar-EG" sz="2400" dirty="0" smtClean="0">
                <a:latin typeface="Times New Roman" pitchFamily="18" charset="0"/>
                <a:cs typeface="Times New Roman" pitchFamily="18" charset="0"/>
              </a:rPr>
              <a:t>للأبقار الأخرى </a:t>
            </a:r>
            <a:r>
              <a:rPr lang="ar-SA" sz="2400" dirty="0" smtClean="0">
                <a:latin typeface="Times New Roman" pitchFamily="18" charset="0"/>
                <a:cs typeface="Times New Roman" pitchFamily="18" charset="0"/>
              </a:rPr>
              <a:t>بالقفز عليها</a:t>
            </a:r>
            <a:r>
              <a:rPr lang="ar-EG" sz="2400" dirty="0" smtClean="0">
                <a:latin typeface="Times New Roman" pitchFamily="18" charset="0"/>
                <a:cs typeface="Times New Roman" pitchFamily="18" charset="0"/>
              </a:rPr>
              <a:t>.</a:t>
            </a:r>
            <a:endParaRPr lang="en-GB" sz="2400" dirty="0" smtClean="0">
              <a:latin typeface="Times New Roman" pitchFamily="18" charset="0"/>
              <a:cs typeface="Times New Roman" pitchFamily="18" charset="0"/>
            </a:endParaRPr>
          </a:p>
          <a:p>
            <a:pPr marL="457200" indent="-457200" algn="just" rtl="1" fontAlgn="auto">
              <a:spcAft>
                <a:spcPts val="0"/>
              </a:spcAft>
              <a:buFont typeface="+mj-lt"/>
              <a:buAutoNum type="arabicPeriod"/>
              <a:defRPr/>
            </a:pPr>
            <a:r>
              <a:rPr lang="ar-SA" sz="2400" dirty="0" smtClean="0">
                <a:latin typeface="Times New Roman" pitchFamily="18" charset="0"/>
                <a:cs typeface="Times New Roman" pitchFamily="18" charset="0"/>
              </a:rPr>
              <a:t>القفز على </a:t>
            </a:r>
            <a:r>
              <a:rPr lang="ar-EG" sz="2400" dirty="0" smtClean="0">
                <a:latin typeface="Times New Roman" pitchFamily="18" charset="0"/>
                <a:cs typeface="Times New Roman" pitchFamily="18" charset="0"/>
              </a:rPr>
              <a:t>غيرها من الأبقار، </a:t>
            </a:r>
            <a:r>
              <a:rPr lang="ar-SA" sz="2400" dirty="0" smtClean="0">
                <a:latin typeface="Times New Roman" pitchFamily="18" charset="0"/>
                <a:cs typeface="Times New Roman" pitchFamily="18" charset="0"/>
              </a:rPr>
              <a:t>إلا أن ذلك لا يعنى أن كل بقرة تقفز على غيرها تكون فى حالة شبق .</a:t>
            </a:r>
            <a:endParaRPr lang="en-GB" sz="2400" dirty="0" smtClean="0">
              <a:latin typeface="Times New Roman" pitchFamily="18" charset="0"/>
              <a:cs typeface="Times New Roman" pitchFamily="18" charset="0"/>
            </a:endParaRPr>
          </a:p>
          <a:p>
            <a:pPr marL="457200" indent="-457200" algn="just" rtl="1" fontAlgn="auto">
              <a:spcAft>
                <a:spcPts val="0"/>
              </a:spcAft>
              <a:buFont typeface="+mj-lt"/>
              <a:buAutoNum type="arabicPeriod"/>
              <a:defRPr/>
            </a:pPr>
            <a:r>
              <a:rPr lang="ar-SA" sz="2400" dirty="0" smtClean="0">
                <a:latin typeface="Times New Roman" pitchFamily="18" charset="0"/>
                <a:cs typeface="Times New Roman" pitchFamily="18" charset="0"/>
              </a:rPr>
              <a:t>تجعد الشعر فى منطقة الكفل وعند قمة الذيل نظرا لوثوب الأبقار الأخرى على البقرة الشبقة من الخلف.</a:t>
            </a:r>
            <a:endParaRPr lang="ar-EG" sz="2400" dirty="0" smtClean="0">
              <a:latin typeface="Times New Roman" pitchFamily="18" charset="0"/>
              <a:cs typeface="Times New Roman" pitchFamily="18" charset="0"/>
            </a:endParaRPr>
          </a:p>
          <a:p>
            <a:pPr marL="457200" indent="-457200" algn="just" rtl="1" fontAlgn="auto">
              <a:spcAft>
                <a:spcPts val="0"/>
              </a:spcAft>
              <a:buFont typeface="+mj-lt"/>
              <a:buAutoNum type="arabicPeriod"/>
              <a:defRPr/>
            </a:pPr>
            <a:r>
              <a:rPr lang="ar-SA" sz="2400" dirty="0" smtClean="0">
                <a:latin typeface="Times New Roman" pitchFamily="18" charset="0"/>
                <a:cs typeface="Times New Roman" pitchFamily="18" charset="0"/>
              </a:rPr>
              <a:t>التودد من الأبقار الأخرى ، تظهر الأبقار الشائعة مودة ورغبة فى مصاحبة باقى أفراد القطيع وخاصة الشبقة منها وتقوم أحيانا بوضع رأسها على الأخريات أو لعقها أو شمها</a:t>
            </a:r>
            <a:r>
              <a:rPr lang="ar-EG" sz="2400" dirty="0" smtClean="0">
                <a:latin typeface="Times New Roman" pitchFamily="18" charset="0"/>
                <a:cs typeface="Times New Roman" pitchFamily="18" charset="0"/>
              </a:rPr>
              <a:t>.</a:t>
            </a:r>
          </a:p>
          <a:p>
            <a:pPr marL="457200" indent="-457200" algn="just" rtl="1" fontAlgn="auto">
              <a:spcAft>
                <a:spcPts val="0"/>
              </a:spcAft>
              <a:buFont typeface="+mj-lt"/>
              <a:buAutoNum type="arabicPeriod"/>
              <a:defRPr/>
            </a:pPr>
            <a:r>
              <a:rPr lang="ar-SA" sz="2400" dirty="0" smtClean="0">
                <a:latin typeface="Times New Roman" pitchFamily="18" charset="0"/>
                <a:cs typeface="Times New Roman" pitchFamily="18" charset="0"/>
              </a:rPr>
              <a:t>وضوح حالة الاضطراب والقلق على الحيوانات الشبقة ، </a:t>
            </a:r>
            <a:r>
              <a:rPr lang="ar-EG" sz="2400" u="sng" dirty="0" smtClean="0">
                <a:latin typeface="Times New Roman" pitchFamily="18" charset="0"/>
                <a:cs typeface="Times New Roman" pitchFamily="18" charset="0"/>
              </a:rPr>
              <a:t>تتحرك</a:t>
            </a:r>
            <a:r>
              <a:rPr lang="ar-SA" sz="2400" u="sng" dirty="0" smtClean="0">
                <a:latin typeface="Times New Roman" pitchFamily="18" charset="0"/>
                <a:cs typeface="Times New Roman" pitchFamily="18" charset="0"/>
              </a:rPr>
              <a:t> بسرعة فى الحقل</a:t>
            </a:r>
            <a:r>
              <a:rPr lang="ar-SA" sz="2400" dirty="0" smtClean="0">
                <a:latin typeface="Times New Roman" pitchFamily="18" charset="0"/>
                <a:cs typeface="Times New Roman" pitchFamily="18" charset="0"/>
              </a:rPr>
              <a:t> أو قريبة من الاسوار او السياج فى المراعى  وكأنها تبحث عن الثور ، كما </a:t>
            </a:r>
            <a:r>
              <a:rPr lang="ar-SA" sz="2400" u="sng" dirty="0" smtClean="0">
                <a:latin typeface="Times New Roman" pitchFamily="18" charset="0"/>
                <a:cs typeface="Times New Roman" pitchFamily="18" charset="0"/>
              </a:rPr>
              <a:t>يزداد خوارها</a:t>
            </a:r>
            <a:r>
              <a:rPr lang="ar-SA" sz="2400" dirty="0" smtClean="0">
                <a:latin typeface="Times New Roman" pitchFamily="18" charset="0"/>
                <a:cs typeface="Times New Roman" pitchFamily="18" charset="0"/>
              </a:rPr>
              <a:t>  </a:t>
            </a:r>
            <a:r>
              <a:rPr lang="ar-SA" sz="2400" u="sng" dirty="0" smtClean="0">
                <a:latin typeface="Times New Roman" pitchFamily="18" charset="0"/>
                <a:cs typeface="Times New Roman" pitchFamily="18" charset="0"/>
              </a:rPr>
              <a:t>وتقل شهيتها</a:t>
            </a:r>
            <a:r>
              <a:rPr lang="ar-SA" sz="2400" dirty="0" smtClean="0">
                <a:latin typeface="Times New Roman" pitchFamily="18" charset="0"/>
                <a:cs typeface="Times New Roman" pitchFamily="18" charset="0"/>
              </a:rPr>
              <a:t> ، </a:t>
            </a:r>
            <a:r>
              <a:rPr lang="ar-SA" sz="2400" u="sng" dirty="0" smtClean="0">
                <a:latin typeface="Times New Roman" pitchFamily="18" charset="0"/>
                <a:cs typeface="Times New Roman" pitchFamily="18" charset="0"/>
              </a:rPr>
              <a:t>وينخفض إنتاجها من الحليب</a:t>
            </a:r>
            <a:r>
              <a:rPr lang="ar-SA" sz="2400" dirty="0" smtClean="0">
                <a:latin typeface="Times New Roman" pitchFamily="18" charset="0"/>
                <a:cs typeface="Times New Roman" pitchFamily="18" charset="0"/>
              </a:rPr>
              <a:t> إن كانت فى موسم </a:t>
            </a:r>
            <a:r>
              <a:rPr lang="ar-EG" sz="2400" dirty="0" smtClean="0">
                <a:latin typeface="Times New Roman" pitchFamily="18" charset="0"/>
                <a:cs typeface="Times New Roman" pitchFamily="18" charset="0"/>
              </a:rPr>
              <a:t>ح</a:t>
            </a:r>
            <a:r>
              <a:rPr lang="ar-SA" sz="2400" dirty="0" smtClean="0">
                <a:latin typeface="Times New Roman" pitchFamily="18" charset="0"/>
                <a:cs typeface="Times New Roman" pitchFamily="18" charset="0"/>
              </a:rPr>
              <a:t>لابة</a:t>
            </a:r>
            <a:r>
              <a:rPr lang="ar-EG" sz="2400" dirty="0" smtClean="0">
                <a:latin typeface="Times New Roman" pitchFamily="18" charset="0"/>
                <a:cs typeface="Times New Roman" pitchFamily="18" charset="0"/>
              </a:rPr>
              <a:t>.</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1143000"/>
            <a:ext cx="7543800" cy="4876800"/>
          </a:xfrm>
        </p:spPr>
        <p:txBody>
          <a:bodyPr>
            <a:normAutofit/>
          </a:bodyPr>
          <a:lstStyle/>
          <a:p>
            <a:pPr marL="265176" indent="-265176" algn="just" rtl="1" fontAlgn="auto">
              <a:lnSpc>
                <a:spcPct val="150000"/>
              </a:lnSpc>
              <a:spcAft>
                <a:spcPts val="0"/>
              </a:spcAft>
              <a:buFont typeface="Wingdings 2"/>
              <a:buNone/>
              <a:defRPr/>
            </a:pPr>
            <a:r>
              <a:rPr lang="ar-SA" sz="2400" b="1" dirty="0" smtClean="0">
                <a:latin typeface="Times New Roman" pitchFamily="18" charset="0"/>
                <a:cs typeface="Times New Roman" pitchFamily="18" charset="0"/>
              </a:rPr>
              <a:t>ومن أهم العلامات التى تساعد فى تحديد الشبق عند الأبقار ما يلى :</a:t>
            </a:r>
            <a:endParaRPr lang="ar-EG" sz="2400" b="1" dirty="0" smtClean="0">
              <a:latin typeface="Times New Roman" pitchFamily="18" charset="0"/>
              <a:cs typeface="Times New Roman" pitchFamily="18" charset="0"/>
            </a:endParaRPr>
          </a:p>
          <a:p>
            <a:pPr marL="457200" indent="-457200" algn="just" rtl="1" fontAlgn="auto">
              <a:spcAft>
                <a:spcPts val="0"/>
              </a:spcAft>
              <a:buFont typeface="+mj-lt"/>
              <a:buAutoNum type="arabicPeriod" startAt="6"/>
              <a:defRPr/>
            </a:pPr>
            <a:r>
              <a:rPr lang="ar-SA" sz="2400" dirty="0" smtClean="0">
                <a:latin typeface="Times New Roman" pitchFamily="18" charset="0"/>
                <a:cs typeface="Times New Roman" pitchFamily="18" charset="0"/>
              </a:rPr>
              <a:t>انتفاخ وتورم فتحة الحيا ، نظرا لزيادة </a:t>
            </a:r>
            <a:r>
              <a:rPr lang="ar-EG" sz="2400" dirty="0" smtClean="0">
                <a:latin typeface="Times New Roman" pitchFamily="18" charset="0"/>
                <a:cs typeface="Times New Roman" pitchFamily="18" charset="0"/>
              </a:rPr>
              <a:t>ت</a:t>
            </a:r>
            <a:r>
              <a:rPr lang="ar-SA" sz="2400" dirty="0" smtClean="0">
                <a:latin typeface="Times New Roman" pitchFamily="18" charset="0"/>
                <a:cs typeface="Times New Roman" pitchFamily="18" charset="0"/>
              </a:rPr>
              <a:t>و</a:t>
            </a:r>
            <a:r>
              <a:rPr lang="ar-EG" sz="2400" dirty="0" smtClean="0">
                <a:latin typeface="Times New Roman" pitchFamily="18" charset="0"/>
                <a:cs typeface="Times New Roman" pitchFamily="18" charset="0"/>
              </a:rPr>
              <a:t>ا</a:t>
            </a:r>
            <a:r>
              <a:rPr lang="ar-SA" sz="2400" dirty="0" smtClean="0">
                <a:latin typeface="Times New Roman" pitchFamily="18" charset="0"/>
                <a:cs typeface="Times New Roman" pitchFamily="18" charset="0"/>
              </a:rPr>
              <a:t>رد الدم إليها.</a:t>
            </a:r>
            <a:endParaRPr lang="ar-EG" sz="2400" dirty="0" smtClean="0">
              <a:latin typeface="Times New Roman" pitchFamily="18" charset="0"/>
              <a:cs typeface="Times New Roman" pitchFamily="18" charset="0"/>
            </a:endParaRPr>
          </a:p>
          <a:p>
            <a:pPr marL="457200" indent="-457200" algn="just" rtl="1" fontAlgn="auto">
              <a:spcAft>
                <a:spcPts val="0"/>
              </a:spcAft>
              <a:buFont typeface="+mj-lt"/>
              <a:buAutoNum type="arabicPeriod" startAt="6"/>
              <a:defRPr/>
            </a:pPr>
            <a:r>
              <a:rPr lang="ar-SA" sz="2400" dirty="0" smtClean="0">
                <a:latin typeface="Times New Roman" pitchFamily="18" charset="0"/>
                <a:cs typeface="Times New Roman" pitchFamily="18" charset="0"/>
              </a:rPr>
              <a:t>خروج سوائل مخاطية رائقة من الفتحة التناسلية الخارجية ، وتتصف عادة هذه السوائل بكونها رائقة تشبه زلال البيض ومتماسكة على شكل خيط يتدلى من الفتحة التناسلية أو يلتصق على جسم الحيوان من الخارج</a:t>
            </a:r>
            <a:r>
              <a:rPr lang="ar-EG" sz="2400" dirty="0" smtClean="0">
                <a:latin typeface="Times New Roman" pitchFamily="18" charset="0"/>
                <a:cs typeface="Times New Roman" pitchFamily="18" charset="0"/>
              </a:rPr>
              <a:t>.</a:t>
            </a:r>
          </a:p>
          <a:p>
            <a:pPr marL="457200" indent="-457200" algn="just" rtl="1" fontAlgn="auto">
              <a:spcAft>
                <a:spcPts val="0"/>
              </a:spcAft>
              <a:buFont typeface="+mj-lt"/>
              <a:buAutoNum type="arabicPeriod" startAt="6"/>
              <a:defRPr/>
            </a:pPr>
            <a:r>
              <a:rPr lang="ar-SA" sz="2400" dirty="0" smtClean="0">
                <a:latin typeface="Times New Roman" pitchFamily="18" charset="0"/>
                <a:cs typeface="Times New Roman" pitchFamily="18" charset="0"/>
              </a:rPr>
              <a:t>وجود مواد مخاطية مدماة ، غالبا ما يظهر دم جاف عالق على جوانب المنطقة التناسلية الخارجية للبقرة وذلك ما بين اليوم الثانى والرابع من الدورة التناسلية ، وهذا يشير إلى أن فترة الشبق قد انقضت ، وما على المربى إلا أن يراقب حالة شبقها القادمة التى توقع ظهورها ما بين الأيام </a:t>
            </a:r>
            <a:r>
              <a:rPr lang="ar-EG" sz="2400" dirty="0" smtClean="0">
                <a:latin typeface="Times New Roman" pitchFamily="18" charset="0"/>
                <a:cs typeface="Times New Roman" pitchFamily="18" charset="0"/>
              </a:rPr>
              <a:t>16</a:t>
            </a:r>
            <a:r>
              <a:rPr lang="ar-SA" sz="2400" dirty="0" smtClean="0">
                <a:latin typeface="Times New Roman" pitchFamily="18" charset="0"/>
                <a:cs typeface="Times New Roman" pitchFamily="18" charset="0"/>
              </a:rPr>
              <a:t> </a:t>
            </a:r>
            <a:r>
              <a:rPr lang="ar-EG" sz="2400" dirty="0" smtClean="0">
                <a:latin typeface="Times New Roman" pitchFamily="18" charset="0"/>
                <a:cs typeface="Times New Roman" pitchFamily="18" charset="0"/>
              </a:rPr>
              <a:t>-</a:t>
            </a:r>
            <a:r>
              <a:rPr lang="ar-SA" sz="2400" dirty="0" smtClean="0">
                <a:latin typeface="Times New Roman" pitchFamily="18" charset="0"/>
                <a:cs typeface="Times New Roman" pitchFamily="18" charset="0"/>
              </a:rPr>
              <a:t> </a:t>
            </a:r>
            <a:r>
              <a:rPr lang="ar-EG" sz="2400" dirty="0" smtClean="0">
                <a:latin typeface="Times New Roman" pitchFamily="18" charset="0"/>
                <a:cs typeface="Times New Roman" pitchFamily="18" charset="0"/>
              </a:rPr>
              <a:t>20</a:t>
            </a:r>
            <a:r>
              <a:rPr lang="ar-SA" sz="2400" dirty="0" smtClean="0">
                <a:latin typeface="Times New Roman" pitchFamily="18" charset="0"/>
                <a:cs typeface="Times New Roman" pitchFamily="18" charset="0"/>
              </a:rPr>
              <a:t> القادمة</a:t>
            </a:r>
            <a:r>
              <a:rPr lang="ar-EG" sz="2400" dirty="0" smtClean="0">
                <a:latin typeface="Times New Roman" pitchFamily="18" charset="0"/>
                <a:cs typeface="Times New Roman" pitchFamily="18" charset="0"/>
              </a:rPr>
              <a:t>.</a:t>
            </a:r>
          </a:p>
          <a:p>
            <a:pPr marL="457200" indent="-457200" algn="just" rtl="1" fontAlgn="auto">
              <a:spcAft>
                <a:spcPts val="0"/>
              </a:spcAft>
              <a:buFont typeface="+mj-lt"/>
              <a:buAutoNum type="arabicPeriod" startAt="6"/>
              <a:defRPr/>
            </a:pPr>
            <a:endParaRPr lang="en-GB" sz="2400"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685800" y="1143000"/>
            <a:ext cx="7543800" cy="4648200"/>
          </a:xfrm>
        </p:spPr>
        <p:txBody>
          <a:bodyPr>
            <a:normAutofit lnSpcReduction="10000"/>
          </a:bodyPr>
          <a:lstStyle/>
          <a:p>
            <a:pPr marL="265176" indent="-265176" algn="ctr" rtl="1" fontAlgn="auto">
              <a:lnSpc>
                <a:spcPct val="170000"/>
              </a:lnSpc>
              <a:spcAft>
                <a:spcPts val="0"/>
              </a:spcAft>
              <a:buFont typeface="Wingdings 2"/>
              <a:buNone/>
              <a:defRPr/>
            </a:pPr>
            <a:r>
              <a:rPr lang="ar-SA" b="1" dirty="0" smtClean="0">
                <a:latin typeface="Times New Roman" pitchFamily="18" charset="0"/>
                <a:cs typeface="Times New Roman" pitchFamily="18" charset="0"/>
              </a:rPr>
              <a:t>التناسل فى الماشية</a:t>
            </a:r>
            <a:endParaRPr lang="ar-EG" b="1" dirty="0" smtClean="0">
              <a:latin typeface="Times New Roman" pitchFamily="18" charset="0"/>
              <a:cs typeface="Times New Roman" pitchFamily="18" charset="0"/>
            </a:endParaRPr>
          </a:p>
          <a:p>
            <a:pPr marL="0" indent="269875" algn="just" rtl="1" fontAlgn="auto">
              <a:lnSpc>
                <a:spcPct val="150000"/>
              </a:lnSpc>
              <a:spcAft>
                <a:spcPts val="0"/>
              </a:spcAft>
              <a:buFont typeface="Wingdings 2"/>
              <a:buNone/>
              <a:defRPr/>
            </a:pPr>
            <a:r>
              <a:rPr lang="ar-SA" sz="2000" b="1" dirty="0" smtClean="0">
                <a:latin typeface="Times New Roman" pitchFamily="18" charset="0"/>
                <a:cs typeface="Times New Roman" pitchFamily="18" charset="0"/>
              </a:rPr>
              <a:t>التناسل هو العملية التى بواسطتها تتكاثر الحيوانات وبذلك تضمن استمرارها وبقائها على وجه الأرض و</a:t>
            </a:r>
            <a:r>
              <a:rPr lang="ar-EG" sz="2000" b="1" dirty="0" smtClean="0">
                <a:latin typeface="Times New Roman" pitchFamily="18" charset="0"/>
                <a:cs typeface="Times New Roman" pitchFamily="18" charset="0"/>
              </a:rPr>
              <a:t>بدونها</a:t>
            </a:r>
            <a:r>
              <a:rPr lang="ar-SA" sz="2000" b="1" dirty="0" smtClean="0">
                <a:latin typeface="Times New Roman" pitchFamily="18" charset="0"/>
                <a:cs typeface="Times New Roman" pitchFamily="18" charset="0"/>
              </a:rPr>
              <a:t> لانقرضت من زمن بعيد</a:t>
            </a:r>
            <a:r>
              <a:rPr lang="ar-EG" sz="2000" b="1" dirty="0" smtClean="0">
                <a:latin typeface="Times New Roman" pitchFamily="18" charset="0"/>
                <a:cs typeface="Times New Roman" pitchFamily="18" charset="0"/>
              </a:rPr>
              <a:t>.</a:t>
            </a:r>
          </a:p>
          <a:p>
            <a:pPr marL="0" indent="269875" algn="just" rtl="1" fontAlgn="auto">
              <a:lnSpc>
                <a:spcPct val="150000"/>
              </a:lnSpc>
              <a:spcAft>
                <a:spcPts val="0"/>
              </a:spcAft>
              <a:buFont typeface="Wingdings 2"/>
              <a:buNone/>
              <a:defRPr/>
            </a:pPr>
            <a:r>
              <a:rPr lang="ar-EG" sz="2000" b="1" dirty="0" smtClean="0">
                <a:latin typeface="Times New Roman" pitchFamily="18" charset="0"/>
                <a:cs typeface="Times New Roman" pitchFamily="18" charset="0"/>
              </a:rPr>
              <a:t>من </a:t>
            </a:r>
            <a:r>
              <a:rPr lang="ar-SA" sz="2000" b="1" dirty="0" smtClean="0">
                <a:latin typeface="Times New Roman" pitchFamily="18" charset="0"/>
                <a:cs typeface="Times New Roman" pitchFamily="18" charset="0"/>
              </a:rPr>
              <a:t>المعروف ان الحيوانات الزراعية لا تتناسل ألا إذا وصلت إلى مرحلة البلوغ.</a:t>
            </a:r>
            <a:r>
              <a:rPr lang="ar-EG"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ولذلك يمكن تعريف </a:t>
            </a:r>
            <a:r>
              <a:rPr lang="ar-SA" sz="2000" b="1" u="sng" dirty="0" smtClean="0">
                <a:latin typeface="Times New Roman" pitchFamily="18" charset="0"/>
                <a:cs typeface="Times New Roman" pitchFamily="18" charset="0"/>
              </a:rPr>
              <a:t>الكفاءة التناسلية </a:t>
            </a:r>
            <a:r>
              <a:rPr lang="ar-SA" sz="2000" b="1" dirty="0" smtClean="0">
                <a:latin typeface="Times New Roman" pitchFamily="18" charset="0"/>
                <a:cs typeface="Times New Roman" pitchFamily="18" charset="0"/>
              </a:rPr>
              <a:t>فى الماشية بانها </a:t>
            </a:r>
            <a:r>
              <a:rPr lang="ar-SA" sz="2000" b="1" u="sng" dirty="0" smtClean="0">
                <a:latin typeface="Times New Roman" pitchFamily="18" charset="0"/>
                <a:cs typeface="Times New Roman" pitchFamily="18" charset="0"/>
              </a:rPr>
              <a:t>قدرة هذه الحيوانات على التكاثر بانتظام</a:t>
            </a:r>
            <a:r>
              <a:rPr lang="ar-SA" sz="2000" b="1" dirty="0" smtClean="0">
                <a:latin typeface="Times New Roman" pitchFamily="18" charset="0"/>
                <a:cs typeface="Times New Roman" pitchFamily="18" charset="0"/>
              </a:rPr>
              <a:t>.</a:t>
            </a:r>
            <a:endParaRPr lang="ar-EG" sz="2000" b="1" dirty="0" smtClean="0">
              <a:latin typeface="Times New Roman" pitchFamily="18" charset="0"/>
              <a:cs typeface="Times New Roman" pitchFamily="18" charset="0"/>
            </a:endParaRPr>
          </a:p>
          <a:p>
            <a:pPr marL="0" indent="269875" algn="just" rtl="1" fontAlgn="auto">
              <a:lnSpc>
                <a:spcPct val="150000"/>
              </a:lnSpc>
              <a:spcAft>
                <a:spcPts val="0"/>
              </a:spcAft>
              <a:buFont typeface="Wingdings 2"/>
              <a:buNone/>
              <a:defRPr/>
            </a:pPr>
            <a:r>
              <a:rPr lang="ar-SA" sz="2000" b="1" dirty="0" smtClean="0">
                <a:latin typeface="Times New Roman" pitchFamily="18" charset="0"/>
                <a:cs typeface="Times New Roman" pitchFamily="18" charset="0"/>
              </a:rPr>
              <a:t>يتوقف الربح الناتج عن انتاج اللحم واللبن </a:t>
            </a:r>
            <a:r>
              <a:rPr lang="ar-EG" sz="2000" b="1" dirty="0" smtClean="0">
                <a:latin typeface="Times New Roman" pitchFamily="18" charset="0"/>
                <a:cs typeface="Times New Roman" pitchFamily="18" charset="0"/>
              </a:rPr>
              <a:t>أو أمكانية </a:t>
            </a:r>
            <a:r>
              <a:rPr lang="ar-SA" sz="2000" b="1" dirty="0" smtClean="0">
                <a:latin typeface="Times New Roman" pitchFamily="18" charset="0"/>
                <a:cs typeface="Times New Roman" pitchFamily="18" charset="0"/>
              </a:rPr>
              <a:t>التحسين الوراثى فى كل من ماشية اللبن واللحم بكفاءة وفى وقت قصير نسبيا وبتكاليف مناسبة على </a:t>
            </a:r>
            <a:r>
              <a:rPr lang="ar-SA" sz="2000" b="1" u="sng" dirty="0" smtClean="0">
                <a:latin typeface="Times New Roman" pitchFamily="18" charset="0"/>
                <a:cs typeface="Times New Roman" pitchFamily="18" charset="0"/>
              </a:rPr>
              <a:t>التوالد أو التكاثر المنتظم</a:t>
            </a:r>
            <a:r>
              <a:rPr lang="ar-EG" sz="2000" b="1" dirty="0" smtClean="0">
                <a:latin typeface="Times New Roman" pitchFamily="18" charset="0"/>
                <a:cs typeface="Times New Roman" pitchFamily="18" charset="0"/>
              </a:rPr>
              <a:t>.</a:t>
            </a:r>
          </a:p>
          <a:p>
            <a:pPr marL="0" indent="269875" algn="ctr" rtl="1" fontAlgn="auto">
              <a:lnSpc>
                <a:spcPct val="150000"/>
              </a:lnSpc>
              <a:spcAft>
                <a:spcPts val="0"/>
              </a:spcAft>
              <a:buFont typeface="Wingdings 2"/>
              <a:buNone/>
              <a:defRPr/>
            </a:pPr>
            <a:r>
              <a:rPr lang="ar-EG" sz="2000" b="1" u="sng" dirty="0" smtClean="0">
                <a:solidFill>
                  <a:srgbClr val="C00000"/>
                </a:solidFill>
                <a:latin typeface="Times New Roman" pitchFamily="18" charset="0"/>
                <a:cs typeface="Times New Roman" pitchFamily="18" charset="0"/>
              </a:rPr>
              <a:t>مثال</a:t>
            </a:r>
            <a:r>
              <a:rPr lang="ar-EG"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الأبقار تنتج كميات أكبر من اللبن واللحم إذا ولدت كل 12 شهرا.</a:t>
            </a:r>
            <a:endParaRPr lang="ar-EG" sz="2000" b="1" dirty="0" smtClean="0">
              <a:solidFill>
                <a:srgbClr val="C0000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609600" y="1143000"/>
            <a:ext cx="7924800" cy="4876800"/>
          </a:xfrm>
        </p:spPr>
        <p:txBody>
          <a:bodyPr>
            <a:noAutofit/>
          </a:bodyPr>
          <a:lstStyle/>
          <a:p>
            <a:pPr marL="179388" indent="269875" algn="just" rtl="1" fontAlgn="auto">
              <a:lnSpc>
                <a:spcPct val="150000"/>
              </a:lnSpc>
              <a:spcAft>
                <a:spcPts val="0"/>
              </a:spcAft>
              <a:buFont typeface="Wingdings 2"/>
              <a:buNone/>
              <a:defRPr/>
            </a:pPr>
            <a:r>
              <a:rPr lang="ar-SA" sz="1850" b="1" u="sng" dirty="0" smtClean="0">
                <a:latin typeface="Times New Roman" pitchFamily="18" charset="0"/>
                <a:cs typeface="Times New Roman" pitchFamily="18" charset="0"/>
              </a:rPr>
              <a:t>وتتباين الأبقار</a:t>
            </a:r>
            <a:r>
              <a:rPr lang="ar-SA" sz="1850" b="1" dirty="0" smtClean="0">
                <a:latin typeface="Times New Roman" pitchFamily="18" charset="0"/>
                <a:cs typeface="Times New Roman" pitchFamily="18" charset="0"/>
              </a:rPr>
              <a:t> بشكل واسع فى مدة وضوح علامات الشبق عندها . فقد تكون قوية أو متوسطة أو ضعيفة الوضوح ، وأحيانا تكون </a:t>
            </a:r>
            <a:r>
              <a:rPr lang="ar-SA" sz="1850" b="1" u="sng" dirty="0" smtClean="0">
                <a:latin typeface="Times New Roman" pitchFamily="18" charset="0"/>
                <a:cs typeface="Times New Roman" pitchFamily="18" charset="0"/>
              </a:rPr>
              <a:t>صامتة</a:t>
            </a:r>
            <a:r>
              <a:rPr lang="ar-SA" sz="1850" b="1" dirty="0" smtClean="0">
                <a:latin typeface="Times New Roman" pitchFamily="18" charset="0"/>
                <a:cs typeface="Times New Roman" pitchFamily="18" charset="0"/>
              </a:rPr>
              <a:t> حيث لا تظهر علامات شبق خارجية نهائيا . ويتصف المربى الناجح بقدراته على تمييز أبسط التغيرات غير الطبيعية فى سلوك حيواناته ، وتشير نتائج الباحثين إلى أن</a:t>
            </a:r>
            <a:r>
              <a:rPr lang="ar-EG" sz="1850" b="1" dirty="0" smtClean="0">
                <a:latin typeface="Times New Roman" pitchFamily="18" charset="0"/>
                <a:cs typeface="Times New Roman" pitchFamily="18" charset="0"/>
              </a:rPr>
              <a:t>:</a:t>
            </a:r>
          </a:p>
          <a:p>
            <a:pPr marL="449263" indent="269875" algn="just" rtl="1" fontAlgn="auto">
              <a:lnSpc>
                <a:spcPct val="150000"/>
              </a:lnSpc>
              <a:spcAft>
                <a:spcPts val="0"/>
              </a:spcAft>
              <a:buFont typeface="Wingdings 2"/>
              <a:buNone/>
              <a:defRPr/>
            </a:pPr>
            <a:r>
              <a:rPr lang="ar-EG" sz="1800" b="1" dirty="0" smtClean="0">
                <a:latin typeface="Times New Roman" pitchFamily="18" charset="0"/>
                <a:cs typeface="Times New Roman" pitchFamily="18" charset="0"/>
              </a:rPr>
              <a:t>22</a:t>
            </a:r>
            <a:r>
              <a:rPr lang="en-US" sz="1800" b="1" dirty="0" smtClean="0">
                <a:latin typeface="Times New Roman" pitchFamily="18" charset="0"/>
                <a:cs typeface="Times New Roman" pitchFamily="18" charset="0"/>
              </a:rPr>
              <a:t>%</a:t>
            </a:r>
            <a:r>
              <a:rPr lang="ar-SA" sz="1800" b="1" dirty="0" smtClean="0">
                <a:latin typeface="Times New Roman" pitchFamily="18" charset="0"/>
                <a:cs typeface="Times New Roman" pitchFamily="18" charset="0"/>
              </a:rPr>
              <a:t> من الأبقار تظهر حالة شبق ما بين الساعة </a:t>
            </a:r>
            <a:r>
              <a:rPr lang="ar-EG" sz="1800" b="1" dirty="0" smtClean="0">
                <a:latin typeface="Times New Roman" pitchFamily="18" charset="0"/>
                <a:cs typeface="Times New Roman" pitchFamily="18" charset="0"/>
              </a:rPr>
              <a:t>6</a:t>
            </a:r>
            <a:r>
              <a:rPr lang="ar-SA" sz="1800" b="1" dirty="0" smtClean="0">
                <a:latin typeface="Times New Roman" pitchFamily="18" charset="0"/>
                <a:cs typeface="Times New Roman" pitchFamily="18" charset="0"/>
              </a:rPr>
              <a:t> صباحا و </a:t>
            </a:r>
            <a:r>
              <a:rPr lang="ar-EG" sz="1800" b="1" dirty="0" smtClean="0">
                <a:latin typeface="Times New Roman" pitchFamily="18" charset="0"/>
                <a:cs typeface="Times New Roman" pitchFamily="18" charset="0"/>
              </a:rPr>
              <a:t>12</a:t>
            </a:r>
            <a:r>
              <a:rPr lang="ar-SA" sz="1800" b="1" dirty="0" smtClean="0">
                <a:latin typeface="Times New Roman" pitchFamily="18" charset="0"/>
                <a:cs typeface="Times New Roman" pitchFamily="18" charset="0"/>
              </a:rPr>
              <a:t> ظهرا</a:t>
            </a:r>
            <a:r>
              <a:rPr lang="ar-EG" sz="1800" b="1" dirty="0" smtClean="0">
                <a:latin typeface="Times New Roman" pitchFamily="18" charset="0"/>
                <a:cs typeface="Times New Roman" pitchFamily="18" charset="0"/>
              </a:rPr>
              <a:t>.</a:t>
            </a:r>
          </a:p>
          <a:p>
            <a:pPr marL="449263" indent="269875" algn="just" rtl="1" fontAlgn="auto">
              <a:lnSpc>
                <a:spcPct val="150000"/>
              </a:lnSpc>
              <a:spcAft>
                <a:spcPts val="0"/>
              </a:spcAft>
              <a:buFont typeface="Wingdings 2"/>
              <a:buNone/>
              <a:defRPr/>
            </a:pPr>
            <a:r>
              <a:rPr lang="ar-EG" sz="1800" b="1" dirty="0" smtClean="0">
                <a:latin typeface="Times New Roman" pitchFamily="18" charset="0"/>
                <a:cs typeface="Times New Roman" pitchFamily="18" charset="0"/>
              </a:rPr>
              <a:t>10</a:t>
            </a:r>
            <a:r>
              <a:rPr lang="en-US" sz="1800" b="1" dirty="0" smtClean="0">
                <a:latin typeface="Times New Roman" pitchFamily="18" charset="0"/>
                <a:cs typeface="Times New Roman" pitchFamily="18" charset="0"/>
              </a:rPr>
              <a:t>%</a:t>
            </a:r>
            <a:r>
              <a:rPr lang="ar-SA" sz="1800" b="1" dirty="0" smtClean="0">
                <a:latin typeface="Times New Roman" pitchFamily="18" charset="0"/>
                <a:cs typeface="Times New Roman" pitchFamily="18" charset="0"/>
              </a:rPr>
              <a:t> مابين </a:t>
            </a:r>
            <a:r>
              <a:rPr lang="ar-EG" sz="1800" b="1" dirty="0" smtClean="0">
                <a:latin typeface="Times New Roman" pitchFamily="18" charset="0"/>
                <a:cs typeface="Times New Roman" pitchFamily="18" charset="0"/>
              </a:rPr>
              <a:t>12</a:t>
            </a:r>
            <a:r>
              <a:rPr lang="ar-SA" sz="1800" b="1" dirty="0" smtClean="0">
                <a:latin typeface="Times New Roman" pitchFamily="18" charset="0"/>
                <a:cs typeface="Times New Roman" pitchFamily="18" charset="0"/>
              </a:rPr>
              <a:t> ظهرا والسادسة مساء</a:t>
            </a:r>
            <a:r>
              <a:rPr lang="ar-EG" sz="1800" b="1" dirty="0" smtClean="0">
                <a:latin typeface="Times New Roman" pitchFamily="18" charset="0"/>
                <a:cs typeface="Times New Roman" pitchFamily="18" charset="0"/>
              </a:rPr>
              <a:t>.</a:t>
            </a:r>
          </a:p>
          <a:p>
            <a:pPr marL="449263" indent="269875" algn="just" rtl="1" fontAlgn="auto">
              <a:lnSpc>
                <a:spcPct val="150000"/>
              </a:lnSpc>
              <a:spcAft>
                <a:spcPts val="0"/>
              </a:spcAft>
              <a:buFont typeface="Wingdings 2"/>
              <a:buNone/>
              <a:defRPr/>
            </a:pPr>
            <a:r>
              <a:rPr lang="ar-EG" sz="1800" b="1" dirty="0" smtClean="0">
                <a:latin typeface="Times New Roman" pitchFamily="18" charset="0"/>
                <a:cs typeface="Times New Roman" pitchFamily="18" charset="0"/>
              </a:rPr>
              <a:t>25%</a:t>
            </a:r>
            <a:r>
              <a:rPr lang="ar-SA" sz="1800" b="1" dirty="0" smtClean="0">
                <a:latin typeface="Times New Roman" pitchFamily="18" charset="0"/>
                <a:cs typeface="Times New Roman" pitchFamily="18" charset="0"/>
              </a:rPr>
              <a:t> ما بين </a:t>
            </a:r>
            <a:r>
              <a:rPr lang="ar-EG" sz="1800" b="1" dirty="0" smtClean="0">
                <a:latin typeface="Times New Roman" pitchFamily="18" charset="0"/>
                <a:cs typeface="Times New Roman" pitchFamily="18" charset="0"/>
              </a:rPr>
              <a:t>6</a:t>
            </a:r>
            <a:r>
              <a:rPr lang="ar-SA" sz="1800" b="1" dirty="0" smtClean="0">
                <a:latin typeface="Times New Roman" pitchFamily="18" charset="0"/>
                <a:cs typeface="Times New Roman" pitchFamily="18" charset="0"/>
              </a:rPr>
              <a:t> مساء و </a:t>
            </a:r>
            <a:r>
              <a:rPr lang="ar-EG" sz="1800" b="1" dirty="0" smtClean="0">
                <a:latin typeface="Times New Roman" pitchFamily="18" charset="0"/>
                <a:cs typeface="Times New Roman" pitchFamily="18" charset="0"/>
              </a:rPr>
              <a:t>12</a:t>
            </a:r>
            <a:r>
              <a:rPr lang="ar-SA" sz="1800" b="1" dirty="0" smtClean="0">
                <a:latin typeface="Times New Roman" pitchFamily="18" charset="0"/>
                <a:cs typeface="Times New Roman" pitchFamily="18" charset="0"/>
              </a:rPr>
              <a:t> عند منتصف الليل</a:t>
            </a:r>
            <a:r>
              <a:rPr lang="ar-EG" sz="1800" b="1" dirty="0" smtClean="0">
                <a:latin typeface="Times New Roman" pitchFamily="18" charset="0"/>
                <a:cs typeface="Times New Roman" pitchFamily="18" charset="0"/>
              </a:rPr>
              <a:t>.</a:t>
            </a:r>
          </a:p>
          <a:p>
            <a:pPr marL="449263" indent="269875" algn="just" rtl="1" fontAlgn="auto">
              <a:lnSpc>
                <a:spcPct val="150000"/>
              </a:lnSpc>
              <a:spcAft>
                <a:spcPts val="0"/>
              </a:spcAft>
              <a:buFont typeface="Wingdings 2"/>
              <a:buNone/>
              <a:defRPr/>
            </a:pPr>
            <a:r>
              <a:rPr lang="ar-EG" sz="1800" b="1" dirty="0" smtClean="0">
                <a:latin typeface="Times New Roman" pitchFamily="18" charset="0"/>
                <a:cs typeface="Times New Roman" pitchFamily="18" charset="0"/>
              </a:rPr>
              <a:t>43%</a:t>
            </a:r>
            <a:r>
              <a:rPr lang="ar-SA" sz="1800" b="1" dirty="0" smtClean="0">
                <a:latin typeface="Times New Roman" pitchFamily="18" charset="0"/>
                <a:cs typeface="Times New Roman" pitchFamily="18" charset="0"/>
              </a:rPr>
              <a:t> من الأبقار تظهر شبقا ما بين منتصف الليل و </a:t>
            </a:r>
            <a:r>
              <a:rPr lang="ar-EG" sz="1800" b="1" dirty="0" smtClean="0">
                <a:latin typeface="Times New Roman" pitchFamily="18" charset="0"/>
                <a:cs typeface="Times New Roman" pitchFamily="18" charset="0"/>
              </a:rPr>
              <a:t>6</a:t>
            </a:r>
            <a:r>
              <a:rPr lang="ar-SA" sz="1800" b="1" dirty="0" smtClean="0">
                <a:latin typeface="Times New Roman" pitchFamily="18" charset="0"/>
                <a:cs typeface="Times New Roman" pitchFamily="18" charset="0"/>
              </a:rPr>
              <a:t> صباحا.</a:t>
            </a:r>
            <a:endParaRPr lang="ar-EG" sz="1800" b="1" dirty="0" smtClean="0">
              <a:latin typeface="Times New Roman" pitchFamily="18" charset="0"/>
              <a:cs typeface="Times New Roman" pitchFamily="18" charset="0"/>
            </a:endParaRPr>
          </a:p>
          <a:p>
            <a:pPr marL="179388" indent="269875" algn="just" rtl="1" fontAlgn="auto">
              <a:lnSpc>
                <a:spcPct val="150000"/>
              </a:lnSpc>
              <a:spcAft>
                <a:spcPts val="0"/>
              </a:spcAft>
              <a:buFont typeface="Wingdings 2"/>
              <a:buNone/>
              <a:defRPr/>
            </a:pPr>
            <a:r>
              <a:rPr lang="ar-SA" sz="1850" b="1" dirty="0" smtClean="0">
                <a:latin typeface="Times New Roman" pitchFamily="18" charset="0"/>
                <a:cs typeface="Times New Roman" pitchFamily="18" charset="0"/>
              </a:rPr>
              <a:t>لهذا </a:t>
            </a:r>
            <a:r>
              <a:rPr lang="ar-EG" sz="1850" b="1" dirty="0" smtClean="0">
                <a:latin typeface="Times New Roman" pitchFamily="18" charset="0"/>
                <a:cs typeface="Times New Roman" pitchFamily="18" charset="0"/>
              </a:rPr>
              <a:t>ف</a:t>
            </a:r>
            <a:r>
              <a:rPr lang="ar-SA" sz="1850" b="1" dirty="0" smtClean="0">
                <a:latin typeface="Times New Roman" pitchFamily="18" charset="0"/>
                <a:cs typeface="Times New Roman" pitchFamily="18" charset="0"/>
              </a:rPr>
              <a:t>أن قضاء المربى نصف ساعة صباحا ونصف ساعة بعد منتصف الليل أمر ضرورى لنجاح مراقبة الشبق حيث أن</a:t>
            </a:r>
            <a:r>
              <a:rPr lang="ar-EG" sz="1850" b="1" dirty="0" smtClean="0">
                <a:latin typeface="Times New Roman" pitchFamily="18" charset="0"/>
                <a:cs typeface="Times New Roman" pitchFamily="18" charset="0"/>
              </a:rPr>
              <a:t> أكثر من 60% </a:t>
            </a:r>
            <a:r>
              <a:rPr lang="ar-SA" sz="1850" b="1" dirty="0" smtClean="0">
                <a:latin typeface="Times New Roman" pitchFamily="18" charset="0"/>
                <a:cs typeface="Times New Roman" pitchFamily="18" charset="0"/>
              </a:rPr>
              <a:t>من أبقاره الشبقة سوف تظهر علامات الشبق خلال تلك الفترة</a:t>
            </a:r>
            <a:r>
              <a:rPr lang="ar-EG" sz="1850" b="1" dirty="0" smtClean="0">
                <a:latin typeface="Times New Roman" pitchFamily="18" charset="0"/>
                <a:cs typeface="Times New Roman" pitchFamily="18" charset="0"/>
              </a:rPr>
              <a:t>.</a:t>
            </a:r>
            <a:endParaRPr lang="en-GB" sz="1850" b="1"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2971800" y="1143000"/>
            <a:ext cx="5334000" cy="4876800"/>
          </a:xfrm>
        </p:spPr>
        <p:txBody>
          <a:bodyPr>
            <a:normAutofit/>
          </a:bodyPr>
          <a:lstStyle/>
          <a:p>
            <a:pPr marL="265176" indent="-265176" algn="just" rtl="1" fontAlgn="auto">
              <a:lnSpc>
                <a:spcPct val="150000"/>
              </a:lnSpc>
              <a:spcAft>
                <a:spcPts val="0"/>
              </a:spcAft>
              <a:buFont typeface="Wingdings 2"/>
              <a:buNone/>
              <a:defRPr/>
            </a:pPr>
            <a:r>
              <a:rPr lang="ar-SA" sz="2000" b="1" dirty="0" smtClean="0">
                <a:latin typeface="Times New Roman" pitchFamily="18" charset="0"/>
                <a:cs typeface="Times New Roman" pitchFamily="18" charset="0"/>
              </a:rPr>
              <a:t>طرق كشف الشبق :  </a:t>
            </a:r>
            <a:r>
              <a:rPr lang="en-US" sz="2000" b="1" dirty="0" smtClean="0">
                <a:latin typeface="Times New Roman" pitchFamily="18" charset="0"/>
                <a:cs typeface="Times New Roman" pitchFamily="18" charset="0"/>
              </a:rPr>
              <a:t>Methods of Estrus Detection</a:t>
            </a:r>
            <a:endParaRPr lang="ar-EG" sz="2000" b="1" dirty="0" smtClean="0">
              <a:latin typeface="Times New Roman" pitchFamily="18" charset="0"/>
              <a:cs typeface="Times New Roman" pitchFamily="18" charset="0"/>
            </a:endParaRPr>
          </a:p>
          <a:p>
            <a:pPr marL="265176" indent="-265176" algn="just" rtl="1" fontAlgn="auto">
              <a:lnSpc>
                <a:spcPct val="150000"/>
              </a:lnSpc>
              <a:spcAft>
                <a:spcPts val="0"/>
              </a:spcAft>
              <a:buFont typeface="Wingdings 2"/>
              <a:buNone/>
              <a:defRPr/>
            </a:pPr>
            <a:endParaRPr lang="ar-EG" sz="800" b="1" dirty="0" smtClean="0">
              <a:latin typeface="Times New Roman" pitchFamily="18" charset="0"/>
              <a:cs typeface="Times New Roman" pitchFamily="18" charset="0"/>
            </a:endParaRPr>
          </a:p>
          <a:p>
            <a:pPr marL="457200" indent="-457200" algn="just" rtl="1" fontAlgn="auto">
              <a:spcAft>
                <a:spcPts val="0"/>
              </a:spcAft>
              <a:buFont typeface="+mj-lt"/>
              <a:buAutoNum type="arabicPeriod"/>
              <a:defRPr/>
            </a:pPr>
            <a:r>
              <a:rPr lang="ar-SA" sz="1800" b="1" dirty="0" smtClean="0">
                <a:latin typeface="Times New Roman" pitchFamily="18" charset="0"/>
                <a:cs typeface="Times New Roman" pitchFamily="18" charset="0"/>
              </a:rPr>
              <a:t>السجلات التناسلية</a:t>
            </a:r>
            <a:r>
              <a:rPr lang="ar-EG" sz="1800" b="1" dirty="0" smtClean="0">
                <a:latin typeface="Times New Roman" pitchFamily="18" charset="0"/>
                <a:cs typeface="Times New Roman" pitchFamily="18" charset="0"/>
              </a:rPr>
              <a:t>               </a:t>
            </a:r>
            <a:r>
              <a:rPr lang="ar-SA"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Reproductive Records</a:t>
            </a:r>
            <a:endParaRPr lang="ar-EG" sz="1800" b="1" dirty="0" smtClean="0">
              <a:latin typeface="Times New Roman" pitchFamily="18" charset="0"/>
              <a:cs typeface="Times New Roman" pitchFamily="18" charset="0"/>
            </a:endParaRPr>
          </a:p>
          <a:p>
            <a:pPr marL="457200" indent="-457200" algn="just" rtl="1" fontAlgn="auto">
              <a:spcAft>
                <a:spcPts val="0"/>
              </a:spcAft>
              <a:buFont typeface="+mj-lt"/>
              <a:buAutoNum type="arabicPeriod"/>
              <a:defRPr/>
            </a:pPr>
            <a:r>
              <a:rPr lang="ar-SA" sz="1800" b="1" dirty="0" smtClean="0">
                <a:latin typeface="Times New Roman" pitchFamily="18" charset="0"/>
                <a:cs typeface="Times New Roman" pitchFamily="18" charset="0"/>
              </a:rPr>
              <a:t>المراقبة العينية </a:t>
            </a:r>
            <a:r>
              <a:rPr lang="ar-EG" sz="1800" b="1" dirty="0" smtClean="0">
                <a:latin typeface="Times New Roman" pitchFamily="18" charset="0"/>
                <a:cs typeface="Times New Roman" pitchFamily="18" charset="0"/>
              </a:rPr>
              <a:t>                      </a:t>
            </a:r>
            <a:r>
              <a:rPr lang="ar-SA"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Visual Observation</a:t>
            </a:r>
            <a:endParaRPr lang="ar-EG" sz="1800" b="1" dirty="0" smtClean="0">
              <a:latin typeface="Times New Roman" pitchFamily="18" charset="0"/>
              <a:cs typeface="Times New Roman" pitchFamily="18" charset="0"/>
            </a:endParaRPr>
          </a:p>
          <a:p>
            <a:pPr marL="457200" indent="-457200" algn="just" rtl="1" fontAlgn="auto">
              <a:spcAft>
                <a:spcPts val="0"/>
              </a:spcAft>
              <a:buFont typeface="+mj-lt"/>
              <a:buAutoNum type="arabicPeriod"/>
              <a:defRPr/>
            </a:pPr>
            <a:r>
              <a:rPr lang="ar-SA" sz="1800" b="1" dirty="0" smtClean="0">
                <a:latin typeface="Times New Roman" pitchFamily="18" charset="0"/>
                <a:cs typeface="Times New Roman" pitchFamily="18" charset="0"/>
              </a:rPr>
              <a:t>استعمال مساعدات كشف الشبق   </a:t>
            </a:r>
            <a:r>
              <a:rPr lang="en-US" sz="1800" b="1" dirty="0" smtClean="0">
                <a:latin typeface="Times New Roman" pitchFamily="18" charset="0"/>
                <a:cs typeface="Times New Roman" pitchFamily="18" charset="0"/>
              </a:rPr>
              <a:t>Aids Heat Detection</a:t>
            </a:r>
            <a:endParaRPr lang="ar-EG" sz="1800" b="1" dirty="0" smtClean="0">
              <a:latin typeface="Times New Roman" pitchFamily="18" charset="0"/>
              <a:cs typeface="Times New Roman" pitchFamily="18" charset="0"/>
            </a:endParaRPr>
          </a:p>
          <a:p>
            <a:pPr marL="809625" indent="-284163" algn="just" rtl="1" fontAlgn="auto">
              <a:spcAft>
                <a:spcPts val="0"/>
              </a:spcAft>
              <a:buFont typeface="Wingdings 2"/>
              <a:buNone/>
              <a:defRPr/>
            </a:pPr>
            <a:r>
              <a:rPr lang="ar-SA" sz="1800" b="1" dirty="0" smtClean="0">
                <a:latin typeface="Times New Roman" pitchFamily="18" charset="0"/>
                <a:cs typeface="Times New Roman" pitchFamily="18" charset="0"/>
              </a:rPr>
              <a:t>أ - استعمال الذكور المخصبة</a:t>
            </a:r>
            <a:endParaRPr lang="ar-EG" sz="1800" b="1" dirty="0" smtClean="0">
              <a:latin typeface="Times New Roman" pitchFamily="18" charset="0"/>
              <a:cs typeface="Times New Roman" pitchFamily="18" charset="0"/>
            </a:endParaRPr>
          </a:p>
          <a:p>
            <a:pPr marL="809625" indent="0" algn="just" rtl="1" fontAlgn="auto">
              <a:spcAft>
                <a:spcPts val="0"/>
              </a:spcAft>
              <a:buFont typeface="Wingdings 2"/>
              <a:buNone/>
              <a:defRPr/>
            </a:pPr>
            <a:r>
              <a:rPr lang="ar-EG" sz="1600" b="1" dirty="0" smtClean="0">
                <a:latin typeface="Times New Roman" pitchFamily="18" charset="0"/>
                <a:cs typeface="Times New Roman" pitchFamily="18" charset="0"/>
              </a:rPr>
              <a:t>تستخدم للكشف عن الشياع </a:t>
            </a:r>
            <a:r>
              <a:rPr lang="ar-SA" sz="1600" b="1" dirty="0" smtClean="0">
                <a:latin typeface="Times New Roman" pitchFamily="18" charset="0"/>
                <a:cs typeface="Times New Roman" pitchFamily="18" charset="0"/>
              </a:rPr>
              <a:t>ذكور مخصبة جراحيا ولكن </a:t>
            </a:r>
            <a:r>
              <a:rPr lang="ar-EG" sz="1600" b="1" dirty="0" smtClean="0">
                <a:latin typeface="Times New Roman" pitchFamily="18" charset="0"/>
                <a:cs typeface="Times New Roman" pitchFamily="18" charset="0"/>
              </a:rPr>
              <a:t>لا ي</a:t>
            </a:r>
            <a:r>
              <a:rPr lang="ar-SA" sz="1600" b="1" dirty="0" smtClean="0">
                <a:latin typeface="Times New Roman" pitchFamily="18" charset="0"/>
                <a:cs typeface="Times New Roman" pitchFamily="18" charset="0"/>
              </a:rPr>
              <a:t>زال عندها الرغبة الجنسية والقدرة على القفز</a:t>
            </a:r>
            <a:r>
              <a:rPr lang="ar-EG" sz="1600" b="1" dirty="0" smtClean="0">
                <a:latin typeface="Times New Roman" pitchFamily="18" charset="0"/>
                <a:cs typeface="Times New Roman" pitchFamily="18" charset="0"/>
              </a:rPr>
              <a:t> ومزودة ب</a:t>
            </a:r>
            <a:r>
              <a:rPr lang="ar-SA" sz="1600" b="1" dirty="0" smtClean="0">
                <a:latin typeface="Times New Roman" pitchFamily="18" charset="0"/>
                <a:cs typeface="Times New Roman" pitchFamily="18" charset="0"/>
              </a:rPr>
              <a:t>طوق كشف الشبق الذقنى </a:t>
            </a:r>
            <a:r>
              <a:rPr lang="en-US" sz="1600" b="1" dirty="0" smtClean="0">
                <a:latin typeface="Times New Roman" pitchFamily="18" charset="0"/>
                <a:cs typeface="Times New Roman" pitchFamily="18" charset="0"/>
              </a:rPr>
              <a:t>Chin Ball Maker Halter</a:t>
            </a:r>
            <a:r>
              <a:rPr lang="ar-SA" sz="1600" b="1" dirty="0" smtClean="0">
                <a:latin typeface="Times New Roman" pitchFamily="18" charset="0"/>
                <a:cs typeface="Times New Roman" pitchFamily="18" charset="0"/>
              </a:rPr>
              <a:t> الذى يتألف من خزان صغير يملأ بالصبغة ويحوى على كرة معدنية وصمام ويعلق بواسطة حزام </a:t>
            </a:r>
            <a:r>
              <a:rPr lang="ar-EG" sz="1600" b="1" dirty="0" smtClean="0">
                <a:latin typeface="Times New Roman" pitchFamily="18" charset="0"/>
                <a:cs typeface="Times New Roman" pitchFamily="18" charset="0"/>
              </a:rPr>
              <a:t>أسفل </a:t>
            </a:r>
            <a:r>
              <a:rPr lang="ar-SA" sz="1600" b="1" dirty="0" smtClean="0">
                <a:latin typeface="Times New Roman" pitchFamily="18" charset="0"/>
                <a:cs typeface="Times New Roman" pitchFamily="18" charset="0"/>
              </a:rPr>
              <a:t>ذقن الثور المخصى . فعندما يعلو أو يقفز هذا الثور فوق البقرة الشبقة وتستكين له الأخيرة فإنه سيترك أثر صبغة ملونة على شكل بقعة </a:t>
            </a:r>
            <a:r>
              <a:rPr lang="ar-EG" sz="1600" b="1" dirty="0" smtClean="0">
                <a:latin typeface="Times New Roman" pitchFamily="18" charset="0"/>
                <a:cs typeface="Times New Roman" pitchFamily="18" charset="0"/>
              </a:rPr>
              <a:t>ملونه </a:t>
            </a:r>
            <a:r>
              <a:rPr lang="ar-SA" sz="1600" b="1" dirty="0" smtClean="0">
                <a:latin typeface="Times New Roman" pitchFamily="18" charset="0"/>
                <a:cs typeface="Times New Roman" pitchFamily="18" charset="0"/>
              </a:rPr>
              <a:t>على عجز البقرة أو كفلها ، مما يساعد المربى فى معرفة الأبقار الشبقة .</a:t>
            </a:r>
            <a:endParaRPr lang="en-GB" sz="1600" b="1" dirty="0" smtClean="0">
              <a:latin typeface="Times New Roman" pitchFamily="18" charset="0"/>
              <a:cs typeface="Times New Roman" pitchFamily="18" charset="0"/>
            </a:endParaRPr>
          </a:p>
        </p:txBody>
      </p:sp>
      <p:pic>
        <p:nvPicPr>
          <p:cNvPr id="89089" name="Picture 1" descr="http://www.aps.uoguelph.ca/~gking/Ag_2350/estrus.htg/chinball.jpg"/>
          <p:cNvPicPr>
            <a:picLocks noChangeAspect="1" noChangeArrowheads="1"/>
          </p:cNvPicPr>
          <p:nvPr/>
        </p:nvPicPr>
        <p:blipFill>
          <a:blip r:embed="rId2"/>
          <a:srcRect/>
          <a:stretch>
            <a:fillRect/>
          </a:stretch>
        </p:blipFill>
        <p:spPr bwMode="auto">
          <a:xfrm>
            <a:off x="658630" y="3124200"/>
            <a:ext cx="2419350" cy="2219325"/>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cs typeface="Tahoma" pitchFamily="34" charset="0"/>
              </a:rPr>
              <a:t>محاضرات رعاية وتربية الحيوان – محاضرة (3)</a:t>
            </a:r>
            <a:endParaRPr lang="en-US" sz="1400" b="1" i="1">
              <a:latin typeface="Book Antiqua" pitchFamily="18" charset="0"/>
            </a:endParaRPr>
          </a:p>
        </p:txBody>
      </p:sp>
      <p:sp>
        <p:nvSpPr>
          <p:cNvPr id="54275"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685800" y="1143000"/>
            <a:ext cx="7620000" cy="2209800"/>
          </a:xfrm>
        </p:spPr>
        <p:txBody>
          <a:bodyPr>
            <a:noAutofit/>
          </a:bodyPr>
          <a:lstStyle/>
          <a:p>
            <a:pPr marL="265176" indent="-265176" algn="just" rtl="1" fontAlgn="auto">
              <a:lnSpc>
                <a:spcPct val="150000"/>
              </a:lnSpc>
              <a:spcAft>
                <a:spcPts val="0"/>
              </a:spcAft>
              <a:buFont typeface="Wingdings 2"/>
              <a:buNone/>
              <a:defRPr/>
            </a:pPr>
            <a:r>
              <a:rPr lang="ar-SA" sz="2000" b="1" dirty="0" smtClean="0">
                <a:latin typeface="Times New Roman" pitchFamily="18" charset="0"/>
                <a:cs typeface="Times New Roman" pitchFamily="18" charset="0"/>
              </a:rPr>
              <a:t>طرق كشف الشبق :  </a:t>
            </a:r>
            <a:r>
              <a:rPr lang="en-US" sz="2000" b="1" dirty="0" smtClean="0">
                <a:latin typeface="Times New Roman" pitchFamily="18" charset="0"/>
                <a:cs typeface="Times New Roman" pitchFamily="18" charset="0"/>
              </a:rPr>
              <a:t>Methods of Estrus Detection</a:t>
            </a:r>
            <a:endParaRPr lang="ar-EG" sz="2000" b="1" dirty="0" smtClean="0">
              <a:latin typeface="Times New Roman" pitchFamily="18" charset="0"/>
              <a:cs typeface="Times New Roman" pitchFamily="18" charset="0"/>
            </a:endParaRPr>
          </a:p>
          <a:p>
            <a:pPr marL="265176" indent="-265176" algn="just" rtl="1" fontAlgn="auto">
              <a:lnSpc>
                <a:spcPct val="150000"/>
              </a:lnSpc>
              <a:spcAft>
                <a:spcPts val="0"/>
              </a:spcAft>
              <a:buFont typeface="Wingdings 2"/>
              <a:buNone/>
              <a:defRPr/>
            </a:pPr>
            <a:endParaRPr lang="ar-EG" sz="700" b="1" dirty="0" smtClean="0">
              <a:latin typeface="Times New Roman" pitchFamily="18" charset="0"/>
              <a:cs typeface="Times New Roman" pitchFamily="18" charset="0"/>
            </a:endParaRPr>
          </a:p>
          <a:p>
            <a:pPr marL="809625" indent="-284163" algn="just" rtl="1" fontAlgn="auto">
              <a:spcAft>
                <a:spcPts val="0"/>
              </a:spcAft>
              <a:buFont typeface="Wingdings 2"/>
              <a:buNone/>
              <a:defRPr/>
            </a:pPr>
            <a:r>
              <a:rPr lang="ar-SA" sz="2000" b="1" dirty="0" smtClean="0">
                <a:latin typeface="Times New Roman" pitchFamily="18" charset="0"/>
                <a:cs typeface="Times New Roman" pitchFamily="18" charset="0"/>
              </a:rPr>
              <a:t>ب -  استخدام الإناث المعاملة هرمونيا :</a:t>
            </a:r>
            <a:endParaRPr lang="ar-EG" sz="2000" b="1" dirty="0" smtClean="0">
              <a:latin typeface="Times New Roman" pitchFamily="18" charset="0"/>
              <a:cs typeface="Times New Roman" pitchFamily="18" charset="0"/>
            </a:endParaRPr>
          </a:p>
          <a:p>
            <a:pPr marL="809625" indent="0" algn="just" rtl="1" fontAlgn="auto">
              <a:spcAft>
                <a:spcPts val="0"/>
              </a:spcAft>
              <a:buFont typeface="Wingdings 2"/>
              <a:buNone/>
              <a:defRPr/>
            </a:pPr>
            <a:r>
              <a:rPr lang="ar-SA" sz="1600" b="1" dirty="0" smtClean="0">
                <a:latin typeface="Times New Roman" pitchFamily="18" charset="0"/>
                <a:cs typeface="Times New Roman" pitchFamily="18" charset="0"/>
              </a:rPr>
              <a:t>وتقتصر هذه العملية على معاملة الأبقار المستبعدة أو التى فقدت وليدها هرمونيا حيث تحقن عضليا فى منطقة الكفل بهرمون التستسترون فتبدأ بإظهار سلوك يشبه سلوك الذكر الكشاف . فعند قفزها على غيرها من الأبقار الشبقة فإن طوق كشف الشبق يترك أثرا من الصبغة على عجز أو كفل الأبقار الشبقة</a:t>
            </a:r>
            <a:r>
              <a:rPr lang="en-GB" sz="1600" b="1" dirty="0" smtClean="0">
                <a:latin typeface="Times New Roman" pitchFamily="18" charset="0"/>
                <a:cs typeface="Times New Roman" pitchFamily="18" charset="0"/>
              </a:rPr>
              <a:t>.</a:t>
            </a:r>
            <a:endParaRPr lang="ar-EG" sz="1600" b="1" dirty="0" smtClean="0">
              <a:latin typeface="Times New Roman" pitchFamily="18" charset="0"/>
              <a:cs typeface="Times New Roman" pitchFamily="18" charset="0"/>
            </a:endParaRPr>
          </a:p>
        </p:txBody>
      </p:sp>
      <p:pic>
        <p:nvPicPr>
          <p:cNvPr id="88065" name="Picture 1" descr="http://bairnsley.com/Web%20Photos/AI%20-%20Kamar%20old1.jpg"/>
          <p:cNvPicPr>
            <a:picLocks noChangeAspect="1" noChangeArrowheads="1"/>
          </p:cNvPicPr>
          <p:nvPr/>
        </p:nvPicPr>
        <p:blipFill>
          <a:blip r:embed="rId2"/>
          <a:srcRect/>
          <a:stretch>
            <a:fillRect/>
          </a:stretch>
        </p:blipFill>
        <p:spPr bwMode="auto">
          <a:xfrm>
            <a:off x="645459" y="3679610"/>
            <a:ext cx="2326341" cy="1806790"/>
          </a:xfrm>
          <a:prstGeom prst="rect">
            <a:avLst/>
          </a:prstGeom>
          <a:ln>
            <a:noFill/>
          </a:ln>
          <a:effectLst>
            <a:softEdge rad="112500"/>
          </a:effectLst>
        </p:spPr>
      </p:pic>
      <p:sp>
        <p:nvSpPr>
          <p:cNvPr id="10" name="Content Placeholder 2"/>
          <p:cNvSpPr txBox="1">
            <a:spLocks/>
          </p:cNvSpPr>
          <p:nvPr/>
        </p:nvSpPr>
        <p:spPr>
          <a:xfrm>
            <a:off x="2895600" y="3124200"/>
            <a:ext cx="5410200" cy="2895600"/>
          </a:xfrm>
          <a:prstGeom prst="rect">
            <a:avLst/>
          </a:prstGeom>
        </p:spPr>
        <p:txBody>
          <a:bodyPr lIns="182880" tIns="91440"/>
          <a:lstStyle/>
          <a:p>
            <a:pPr marL="809625" algn="just" rtl="1" fontAlgn="auto">
              <a:spcBef>
                <a:spcPts val="250"/>
              </a:spcBef>
              <a:spcAft>
                <a:spcPts val="0"/>
              </a:spcAft>
              <a:buClr>
                <a:schemeClr val="accent1"/>
              </a:buClr>
              <a:buSzPct val="80000"/>
              <a:buFont typeface="Wingdings 2"/>
              <a:buNone/>
              <a:defRPr/>
            </a:pPr>
            <a:endParaRPr lang="ar-EG" sz="900" b="1" dirty="0">
              <a:latin typeface="Times New Roman" pitchFamily="18" charset="0"/>
              <a:cs typeface="Times New Roman" pitchFamily="18" charset="0"/>
            </a:endParaRPr>
          </a:p>
          <a:p>
            <a:pPr marL="809625" indent="-284163" algn="just" rtl="1" fontAlgn="auto">
              <a:spcBef>
                <a:spcPts val="250"/>
              </a:spcBef>
              <a:spcAft>
                <a:spcPts val="0"/>
              </a:spcAft>
              <a:buClr>
                <a:schemeClr val="accent1"/>
              </a:buClr>
              <a:buSzPct val="80000"/>
              <a:buFont typeface="Wingdings 2"/>
              <a:buNone/>
              <a:defRPr/>
            </a:pPr>
            <a:r>
              <a:rPr lang="ar-SA" sz="2000" b="1" dirty="0">
                <a:latin typeface="Times New Roman" pitchFamily="18" charset="0"/>
                <a:cs typeface="Times New Roman" pitchFamily="18" charset="0"/>
              </a:rPr>
              <a:t>جـ -  استعمال اللصقات الملونة الحساسة للضغط :</a:t>
            </a:r>
            <a:endParaRPr lang="en-GB" sz="2000" b="1" dirty="0">
              <a:latin typeface="Times New Roman" pitchFamily="18" charset="0"/>
              <a:cs typeface="Times New Roman" pitchFamily="18" charset="0"/>
            </a:endParaRPr>
          </a:p>
          <a:p>
            <a:pPr marL="265176" indent="-265176" fontAlgn="auto">
              <a:spcBef>
                <a:spcPts val="250"/>
              </a:spcBef>
              <a:spcAft>
                <a:spcPts val="0"/>
              </a:spcAft>
              <a:buClr>
                <a:schemeClr val="accent1"/>
              </a:buClr>
              <a:buSzPct val="80000"/>
              <a:buFont typeface="Wingdings 2"/>
              <a:buNone/>
              <a:defRPr/>
            </a:pPr>
            <a:r>
              <a:rPr lang="en-US" sz="1600" b="1" dirty="0">
                <a:latin typeface="+mn-lt"/>
                <a:cs typeface="+mn-cs"/>
              </a:rPr>
              <a:t>Heat Mount Detector</a:t>
            </a:r>
            <a:endParaRPr lang="ar-EG" sz="1600" b="1" dirty="0">
              <a:latin typeface="+mn-lt"/>
              <a:cs typeface="+mn-cs"/>
            </a:endParaRPr>
          </a:p>
          <a:p>
            <a:pPr marL="809625" algn="just" rtl="1" fontAlgn="auto">
              <a:spcBef>
                <a:spcPts val="250"/>
              </a:spcBef>
              <a:spcAft>
                <a:spcPts val="0"/>
              </a:spcAft>
              <a:buClr>
                <a:schemeClr val="accent1"/>
              </a:buClr>
              <a:buSzPct val="80000"/>
              <a:buFont typeface="Wingdings 2"/>
              <a:buNone/>
              <a:defRPr/>
            </a:pPr>
            <a:r>
              <a:rPr lang="ar-SA" sz="1600" b="1" dirty="0">
                <a:latin typeface="Times New Roman" pitchFamily="18" charset="0"/>
                <a:cs typeface="Times New Roman" pitchFamily="18" charset="0"/>
              </a:rPr>
              <a:t>وهى عبارة عن أمبول مزدو</a:t>
            </a:r>
            <a:r>
              <a:rPr lang="ar-EG" sz="1600" b="1" dirty="0">
                <a:latin typeface="Times New Roman" pitchFamily="18" charset="0"/>
                <a:cs typeface="Times New Roman" pitchFamily="18" charset="0"/>
              </a:rPr>
              <a:t>ج</a:t>
            </a:r>
            <a:r>
              <a:rPr lang="ar-SA" sz="1600" b="1" dirty="0">
                <a:latin typeface="Times New Roman" pitchFamily="18" charset="0"/>
                <a:cs typeface="Times New Roman" pitchFamily="18" charset="0"/>
              </a:rPr>
              <a:t> الجدران مصنوع من مادة بلاستيكية و</a:t>
            </a:r>
            <a:r>
              <a:rPr lang="ar-EG" sz="1600" b="1" dirty="0">
                <a:latin typeface="Times New Roman" pitchFamily="18" charset="0"/>
                <a:cs typeface="Times New Roman" pitchFamily="18" charset="0"/>
              </a:rPr>
              <a:t>ي</a:t>
            </a:r>
            <a:r>
              <a:rPr lang="ar-SA" sz="1600" b="1" dirty="0">
                <a:latin typeface="Times New Roman" pitchFamily="18" charset="0"/>
                <a:cs typeface="Times New Roman" pitchFamily="18" charset="0"/>
              </a:rPr>
              <a:t>حوى على </a:t>
            </a:r>
            <a:r>
              <a:rPr lang="ar-EG" sz="1600" b="1" dirty="0">
                <a:latin typeface="Times New Roman" pitchFamily="18" charset="0"/>
                <a:cs typeface="Times New Roman" pitchFamily="18" charset="0"/>
              </a:rPr>
              <a:t>فق</a:t>
            </a:r>
            <a:r>
              <a:rPr lang="ar-SA" sz="1600" b="1" dirty="0">
                <a:latin typeface="Times New Roman" pitchFamily="18" charset="0"/>
                <a:cs typeface="Times New Roman" pitchFamily="18" charset="0"/>
              </a:rPr>
              <a:t>اعة تشكل خزانا توضع فيه صبغة</a:t>
            </a:r>
            <a:r>
              <a:rPr lang="ar-EG" sz="1600" b="1" dirty="0">
                <a:latin typeface="Times New Roman" pitchFamily="18" charset="0"/>
                <a:cs typeface="Times New Roman" pitchFamily="18" charset="0"/>
              </a:rPr>
              <a:t>،</a:t>
            </a:r>
            <a:r>
              <a:rPr lang="ar-SA" sz="1600" b="1" dirty="0">
                <a:latin typeface="Times New Roman" pitchFamily="18" charset="0"/>
                <a:cs typeface="Times New Roman" pitchFamily="18" charset="0"/>
              </a:rPr>
              <a:t> </a:t>
            </a:r>
            <a:r>
              <a:rPr lang="ar-EG" sz="1600" b="1" dirty="0">
                <a:latin typeface="Times New Roman" pitchFamily="18" charset="0"/>
                <a:cs typeface="Times New Roman" pitchFamily="18" charset="0"/>
              </a:rPr>
              <a:t>ي</a:t>
            </a:r>
            <a:r>
              <a:rPr lang="ar-SA" sz="1600" b="1" dirty="0">
                <a:latin typeface="Times New Roman" pitchFamily="18" charset="0"/>
                <a:cs typeface="Times New Roman" pitchFamily="18" charset="0"/>
              </a:rPr>
              <a:t>لصق هذ</a:t>
            </a:r>
            <a:r>
              <a:rPr lang="ar-EG" sz="1600" b="1" dirty="0">
                <a:latin typeface="Times New Roman" pitchFamily="18" charset="0"/>
                <a:cs typeface="Times New Roman" pitchFamily="18" charset="0"/>
              </a:rPr>
              <a:t>ا الأمبول</a:t>
            </a:r>
            <a:r>
              <a:rPr lang="ar-SA" sz="1600" b="1" dirty="0">
                <a:latin typeface="Times New Roman" pitchFamily="18" charset="0"/>
                <a:cs typeface="Times New Roman" pitchFamily="18" charset="0"/>
              </a:rPr>
              <a:t> على عجز البقرة المتوقع أن تكون شبقة خلال الأيام القليلة القادمة بين العظام الدبوسية وذلك بعد تنظيف وتمشيط تلك المنطقة، وعندما يقفز حيوان آخر ذكر أو أنثى عليها بتمزق الجدار الداخلى لهذه اللصقة نتيجة ثقل الحيوان الآخر.</a:t>
            </a:r>
            <a:endParaRPr lang="ar-EG" sz="1600" b="1"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3200400" y="1143000"/>
            <a:ext cx="5105400" cy="4876800"/>
          </a:xfrm>
        </p:spPr>
        <p:txBody>
          <a:bodyPr>
            <a:normAutofit/>
          </a:bodyPr>
          <a:lstStyle/>
          <a:p>
            <a:pPr marL="265176" indent="-265176" algn="just" rtl="1" fontAlgn="auto">
              <a:lnSpc>
                <a:spcPct val="150000"/>
              </a:lnSpc>
              <a:spcAft>
                <a:spcPts val="0"/>
              </a:spcAft>
              <a:buFont typeface="Wingdings 2"/>
              <a:buNone/>
              <a:defRPr/>
            </a:pPr>
            <a:r>
              <a:rPr lang="ar-SA" sz="2000" b="1" dirty="0" smtClean="0">
                <a:latin typeface="Times New Roman" pitchFamily="18" charset="0"/>
                <a:cs typeface="Times New Roman" pitchFamily="18" charset="0"/>
              </a:rPr>
              <a:t>طرق كشف الشبق :  </a:t>
            </a:r>
            <a:r>
              <a:rPr lang="en-US" sz="2000" b="1" dirty="0" smtClean="0">
                <a:latin typeface="Times New Roman" pitchFamily="18" charset="0"/>
                <a:cs typeface="Times New Roman" pitchFamily="18" charset="0"/>
              </a:rPr>
              <a:t>Methods of Estrus Detection</a:t>
            </a:r>
            <a:endParaRPr lang="ar-EG" sz="2000" b="1" dirty="0" smtClean="0">
              <a:latin typeface="Times New Roman" pitchFamily="18" charset="0"/>
              <a:cs typeface="Times New Roman" pitchFamily="18" charset="0"/>
            </a:endParaRPr>
          </a:p>
          <a:p>
            <a:pPr marL="809625" indent="-284163" algn="just" rtl="1" fontAlgn="auto">
              <a:spcAft>
                <a:spcPts val="0"/>
              </a:spcAft>
              <a:buFont typeface="Wingdings 2"/>
              <a:buNone/>
              <a:defRPr/>
            </a:pPr>
            <a:endParaRPr lang="en-GB" sz="2200" b="1" dirty="0" smtClean="0">
              <a:latin typeface="Times New Roman" pitchFamily="18" charset="0"/>
              <a:cs typeface="Times New Roman" pitchFamily="18" charset="0"/>
            </a:endParaRPr>
          </a:p>
          <a:p>
            <a:pPr marL="809625" indent="-284163" algn="just" rtl="1" fontAlgn="auto">
              <a:spcAft>
                <a:spcPts val="0"/>
              </a:spcAft>
              <a:buFont typeface="Wingdings 2"/>
              <a:buNone/>
              <a:defRPr/>
            </a:pPr>
            <a:r>
              <a:rPr lang="ar-SA" sz="2200" b="1" dirty="0" smtClean="0">
                <a:latin typeface="Times New Roman" pitchFamily="18" charset="0"/>
                <a:cs typeface="Times New Roman" pitchFamily="18" charset="0"/>
              </a:rPr>
              <a:t>د  -  استعمال الطباشير أو الشمع الملون :</a:t>
            </a:r>
            <a:endParaRPr lang="en-GB" sz="2200" b="1" dirty="0" smtClean="0">
              <a:latin typeface="Times New Roman" pitchFamily="18" charset="0"/>
              <a:cs typeface="Times New Roman" pitchFamily="18" charset="0"/>
            </a:endParaRPr>
          </a:p>
          <a:p>
            <a:pPr marL="809625" indent="0" algn="just" rtl="1" fontAlgn="auto">
              <a:spcAft>
                <a:spcPts val="0"/>
              </a:spcAft>
              <a:buFont typeface="Wingdings 2"/>
              <a:buNone/>
              <a:defRPr/>
            </a:pPr>
            <a:r>
              <a:rPr lang="ar-SA" sz="1800" b="1" dirty="0" smtClean="0">
                <a:latin typeface="Times New Roman" pitchFamily="18" charset="0"/>
                <a:cs typeface="Times New Roman" pitchFamily="18" charset="0"/>
              </a:rPr>
              <a:t>قد يلجأ أحيانا وخاصة فى المزارع الكبيرة الحجم إلى استخدام الطباشير أو الشمع الملون فى كشف وتحديث الأبقار الشبقة حيث تدهن منطقة أعلى الذيل بالشمع أو الطباشير على شكل خطوط فعندما تعلو أبقار أخرى على مثل هذه الأبقار المعلمة وتستكين هذه الأخيرة لها فإن خطوط الطباشير أو الشمع ستبعثر وتت</a:t>
            </a:r>
            <a:r>
              <a:rPr lang="ar-EG" sz="1800" b="1" dirty="0" smtClean="0">
                <a:latin typeface="Times New Roman" pitchFamily="18" charset="0"/>
                <a:cs typeface="Times New Roman" pitchFamily="18" charset="0"/>
              </a:rPr>
              <a:t>ن</a:t>
            </a:r>
            <a:r>
              <a:rPr lang="ar-SA" sz="1800" b="1" dirty="0" smtClean="0">
                <a:latin typeface="Times New Roman" pitchFamily="18" charset="0"/>
                <a:cs typeface="Times New Roman" pitchFamily="18" charset="0"/>
              </a:rPr>
              <a:t>أثر على منطقة العجز أو الكفل مشيرة إلى أن مثل هذه الأبقار كانت فى حالة شبق ، وتعد هذه الطريقة رخيصة وسهلة الإنجاز .</a:t>
            </a:r>
            <a:endParaRPr lang="ar-EG" sz="1800" b="1" dirty="0" smtClean="0">
              <a:latin typeface="Times New Roman" pitchFamily="18" charset="0"/>
              <a:cs typeface="Times New Roman" pitchFamily="18" charset="0"/>
            </a:endParaRPr>
          </a:p>
        </p:txBody>
      </p:sp>
      <p:pic>
        <p:nvPicPr>
          <p:cNvPr id="87042" name="Picture 2"/>
          <p:cNvPicPr>
            <a:picLocks noChangeAspect="1" noChangeArrowheads="1"/>
          </p:cNvPicPr>
          <p:nvPr/>
        </p:nvPicPr>
        <p:blipFill>
          <a:blip r:embed="rId2"/>
          <a:srcRect/>
          <a:stretch>
            <a:fillRect/>
          </a:stretch>
        </p:blipFill>
        <p:spPr bwMode="auto">
          <a:xfrm>
            <a:off x="702040" y="2057400"/>
            <a:ext cx="2705577" cy="28956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1143000"/>
            <a:ext cx="7543800" cy="4876800"/>
          </a:xfrm>
        </p:spPr>
        <p:txBody>
          <a:bodyPr>
            <a:normAutofit/>
          </a:bodyPr>
          <a:lstStyle/>
          <a:p>
            <a:pPr marL="265176" indent="-265176" algn="just" rtl="1" fontAlgn="auto">
              <a:lnSpc>
                <a:spcPct val="150000"/>
              </a:lnSpc>
              <a:spcAft>
                <a:spcPts val="0"/>
              </a:spcAft>
              <a:buFont typeface="Wingdings 2"/>
              <a:buNone/>
              <a:defRPr/>
            </a:pPr>
            <a:r>
              <a:rPr lang="ar-SA" sz="2000" b="1" dirty="0" smtClean="0">
                <a:latin typeface="Times New Roman" pitchFamily="18" charset="0"/>
                <a:cs typeface="Times New Roman" pitchFamily="18" charset="0"/>
              </a:rPr>
              <a:t>طرق كشف الشبق :  </a:t>
            </a:r>
            <a:r>
              <a:rPr lang="en-US" sz="2000" b="1" dirty="0" smtClean="0">
                <a:latin typeface="Times New Roman" pitchFamily="18" charset="0"/>
                <a:cs typeface="Times New Roman" pitchFamily="18" charset="0"/>
              </a:rPr>
              <a:t>Methods of Estrus Detection</a:t>
            </a:r>
            <a:endParaRPr lang="ar-EG" sz="2000" b="1" dirty="0" smtClean="0">
              <a:latin typeface="Times New Roman" pitchFamily="18" charset="0"/>
              <a:cs typeface="Times New Roman" pitchFamily="18" charset="0"/>
            </a:endParaRPr>
          </a:p>
          <a:p>
            <a:pPr marL="809625" indent="-284163" algn="just" rtl="1" fontAlgn="auto">
              <a:spcAft>
                <a:spcPts val="0"/>
              </a:spcAft>
              <a:buFont typeface="Wingdings 2"/>
              <a:buNone/>
              <a:defRPr/>
            </a:pPr>
            <a:endParaRPr lang="en-GB" sz="2200" b="1" dirty="0" smtClean="0">
              <a:latin typeface="Times New Roman" pitchFamily="18" charset="0"/>
              <a:cs typeface="Times New Roman" pitchFamily="18" charset="0"/>
            </a:endParaRPr>
          </a:p>
          <a:p>
            <a:pPr marL="809625" indent="-284163" algn="just" rtl="1" fontAlgn="auto">
              <a:spcAft>
                <a:spcPts val="0"/>
              </a:spcAft>
              <a:buFont typeface="Wingdings 2"/>
              <a:buNone/>
              <a:defRPr/>
            </a:pPr>
            <a:r>
              <a:rPr lang="ar-SA" sz="2200" b="1" dirty="0" smtClean="0">
                <a:latin typeface="Times New Roman" pitchFamily="18" charset="0"/>
                <a:cs typeface="Times New Roman" pitchFamily="18" charset="0"/>
              </a:rPr>
              <a:t>هـ -  قائمة الـ </a:t>
            </a:r>
            <a:r>
              <a:rPr lang="en-US" sz="2200" b="1" dirty="0" smtClean="0">
                <a:latin typeface="Times New Roman" pitchFamily="18" charset="0"/>
                <a:cs typeface="Times New Roman" pitchFamily="18" charset="0"/>
              </a:rPr>
              <a:t>24</a:t>
            </a:r>
            <a:r>
              <a:rPr lang="ar-SA" sz="2200" b="1" dirty="0" smtClean="0">
                <a:latin typeface="Times New Roman" pitchFamily="18" charset="0"/>
                <a:cs typeface="Times New Roman" pitchFamily="18" charset="0"/>
              </a:rPr>
              <a:t> يوما</a:t>
            </a:r>
            <a:r>
              <a:rPr lang="ar-EG"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24 – Day Check List</a:t>
            </a:r>
            <a:endParaRPr lang="en-GB" sz="2200" b="1" dirty="0" smtClean="0">
              <a:latin typeface="Times New Roman" pitchFamily="18" charset="0"/>
              <a:cs typeface="Times New Roman" pitchFamily="18" charset="0"/>
            </a:endParaRPr>
          </a:p>
          <a:p>
            <a:pPr marL="804863" algn="just" rtl="1" fontAlgn="auto">
              <a:spcAft>
                <a:spcPts val="0"/>
              </a:spcAft>
              <a:buFont typeface="Wingdings 2"/>
              <a:buNone/>
              <a:defRPr/>
            </a:pPr>
            <a:r>
              <a:rPr lang="ar-SA" sz="1800" dirty="0" smtClean="0"/>
              <a:t>	</a:t>
            </a:r>
            <a:r>
              <a:rPr lang="ar-SA" sz="1800" b="1" dirty="0" smtClean="0">
                <a:latin typeface="Times New Roman" pitchFamily="18" charset="0"/>
                <a:cs typeface="Times New Roman" pitchFamily="18" charset="0"/>
              </a:rPr>
              <a:t>يستخدم بعض مربى الأبقار قائمة الـ </a:t>
            </a:r>
            <a:r>
              <a:rPr lang="en-US" sz="1800" b="1" dirty="0" smtClean="0">
                <a:latin typeface="Times New Roman" pitchFamily="18" charset="0"/>
                <a:cs typeface="Times New Roman" pitchFamily="18" charset="0"/>
              </a:rPr>
              <a:t>24</a:t>
            </a:r>
            <a:r>
              <a:rPr lang="ar-SA" sz="1800" b="1" dirty="0" smtClean="0">
                <a:latin typeface="Times New Roman" pitchFamily="18" charset="0"/>
                <a:cs typeface="Times New Roman" pitchFamily="18" charset="0"/>
              </a:rPr>
              <a:t> يوما لتساعدهم فى كشف الشبق عند الأبقار بعد الولادة خلال فترة اللا حمل</a:t>
            </a:r>
            <a:r>
              <a:rPr lang="ar-EG" sz="1800" b="1" dirty="0" smtClean="0">
                <a:latin typeface="Times New Roman" pitchFamily="18" charset="0"/>
                <a:cs typeface="Times New Roman" pitchFamily="18" charset="0"/>
              </a:rPr>
              <a:t> </a:t>
            </a:r>
            <a:r>
              <a:rPr lang="ar-SA"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Day Open</a:t>
            </a:r>
            <a:r>
              <a:rPr lang="ar-SA" sz="1800" b="1" dirty="0" smtClean="0">
                <a:latin typeface="Times New Roman" pitchFamily="18" charset="0"/>
                <a:cs typeface="Times New Roman" pitchFamily="18" charset="0"/>
              </a:rPr>
              <a:t> إذ يسجل فى هذه القائمة كل الأبقار التى مضى على ولادتها </a:t>
            </a:r>
            <a:r>
              <a:rPr lang="en-US" sz="1800" b="1" dirty="0" smtClean="0">
                <a:latin typeface="Times New Roman" pitchFamily="18" charset="0"/>
                <a:cs typeface="Times New Roman" pitchFamily="18" charset="0"/>
              </a:rPr>
              <a:t>30</a:t>
            </a:r>
            <a:r>
              <a:rPr lang="ar-SA" sz="1800" b="1" dirty="0" smtClean="0">
                <a:latin typeface="Times New Roman" pitchFamily="18" charset="0"/>
                <a:cs typeface="Times New Roman" pitchFamily="18" charset="0"/>
              </a:rPr>
              <a:t> يوما أو أكثر ويجب أن نلاحظ على الأقل </a:t>
            </a:r>
            <a:r>
              <a:rPr lang="en-US" sz="1800" b="1" dirty="0" smtClean="0">
                <a:latin typeface="Times New Roman" pitchFamily="18" charset="0"/>
                <a:cs typeface="Times New Roman" pitchFamily="18" charset="0"/>
              </a:rPr>
              <a:t>%82 </a:t>
            </a:r>
            <a:r>
              <a:rPr lang="ar-SA" sz="1800" b="1" dirty="0" smtClean="0">
                <a:latin typeface="Times New Roman" pitchFamily="18" charset="0"/>
                <a:cs typeface="Times New Roman" pitchFamily="18" charset="0"/>
              </a:rPr>
              <a:t>من هذه الأبقار فى حالة شبق خلال الأيام الـ </a:t>
            </a:r>
            <a:r>
              <a:rPr lang="en-US" sz="1800" b="1" dirty="0" smtClean="0">
                <a:latin typeface="Times New Roman" pitchFamily="18" charset="0"/>
                <a:cs typeface="Times New Roman" pitchFamily="18" charset="0"/>
              </a:rPr>
              <a:t>24</a:t>
            </a:r>
            <a:r>
              <a:rPr lang="ar-SA" sz="1800" b="1" dirty="0" smtClean="0">
                <a:latin typeface="Times New Roman" pitchFamily="18" charset="0"/>
                <a:cs typeface="Times New Roman" pitchFamily="18" charset="0"/>
              </a:rPr>
              <a:t> التى تلى تجهيز هذه القائمة .</a:t>
            </a:r>
            <a:endParaRPr lang="en-GB" sz="1800" b="1" dirty="0" smtClean="0">
              <a:latin typeface="Times New Roman" pitchFamily="18" charset="0"/>
              <a:cs typeface="Times New Roman" pitchFamily="18" charset="0"/>
            </a:endParaRPr>
          </a:p>
          <a:p>
            <a:pPr marL="804863" algn="just" rtl="1" fontAlgn="auto">
              <a:spcAft>
                <a:spcPts val="0"/>
              </a:spcAft>
              <a:buFont typeface="Wingdings 2"/>
              <a:buNone/>
              <a:defRPr/>
            </a:pPr>
            <a:endParaRPr lang="ar-EG" sz="1800" b="1" dirty="0" smtClean="0">
              <a:latin typeface="Times New Roman" pitchFamily="18" charset="0"/>
              <a:cs typeface="Times New Roman" pitchFamily="18" charset="0"/>
            </a:endParaRPr>
          </a:p>
          <a:p>
            <a:pPr marL="809625" indent="-284163" algn="just" rtl="1" fontAlgn="auto">
              <a:spcAft>
                <a:spcPts val="0"/>
              </a:spcAft>
              <a:buFont typeface="Wingdings 2"/>
              <a:buNone/>
              <a:defRPr/>
            </a:pPr>
            <a:r>
              <a:rPr lang="ar-SA" sz="2200" b="1" dirty="0" smtClean="0">
                <a:latin typeface="Times New Roman" pitchFamily="18" charset="0"/>
                <a:cs typeface="Times New Roman" pitchFamily="18" charset="0"/>
              </a:rPr>
              <a:t>و - </a:t>
            </a:r>
            <a:r>
              <a:rPr lang="ar-EG" sz="2200" b="1" dirty="0" smtClean="0">
                <a:latin typeface="Times New Roman" pitchFamily="18" charset="0"/>
                <a:cs typeface="Times New Roman" pitchFamily="18" charset="0"/>
              </a:rPr>
              <a:t> </a:t>
            </a:r>
            <a:r>
              <a:rPr lang="ar-SA" sz="2200" b="1" dirty="0" smtClean="0">
                <a:latin typeface="Times New Roman" pitchFamily="18" charset="0"/>
                <a:cs typeface="Times New Roman" pitchFamily="18" charset="0"/>
              </a:rPr>
              <a:t>استخدام مؤقتات الشبق </a:t>
            </a:r>
            <a:r>
              <a:rPr lang="ar-EG" sz="2200" b="1" dirty="0" smtClean="0">
                <a:latin typeface="Times New Roman" pitchFamily="18" charset="0"/>
                <a:cs typeface="Times New Roman" pitchFamily="18" charset="0"/>
              </a:rPr>
              <a:t>  </a:t>
            </a:r>
            <a:r>
              <a:rPr lang="ar-SA"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Heat Synchronizers</a:t>
            </a:r>
            <a:endParaRPr lang="en-GB" sz="2200" b="1" dirty="0" smtClean="0">
              <a:latin typeface="Times New Roman" pitchFamily="18" charset="0"/>
              <a:cs typeface="Times New Roman" pitchFamily="18" charset="0"/>
            </a:endParaRPr>
          </a:p>
          <a:p>
            <a:pPr marL="809625" indent="0" algn="just" rtl="1" fontAlgn="auto">
              <a:spcAft>
                <a:spcPts val="0"/>
              </a:spcAft>
              <a:buFont typeface="Wingdings 2"/>
              <a:buNone/>
              <a:defRPr/>
            </a:pPr>
            <a:r>
              <a:rPr lang="ar-SA" sz="1800" b="1" dirty="0" smtClean="0">
                <a:latin typeface="Times New Roman" pitchFamily="18" charset="0"/>
                <a:cs typeface="Times New Roman" pitchFamily="18" charset="0"/>
              </a:rPr>
              <a:t>حديثا لجأ الكثير من المربين فى المزارع الكبيرة الحجم إلى استخدام الهرمونات مثل البروجستوجينات أو البروستاغلاندينات لتوقيت الشبق عند أكبر</a:t>
            </a:r>
            <a:r>
              <a:rPr lang="ar-EG" sz="1800" b="1" dirty="0" smtClean="0">
                <a:latin typeface="Times New Roman" pitchFamily="18" charset="0"/>
                <a:cs typeface="Times New Roman" pitchFamily="18" charset="0"/>
              </a:rPr>
              <a:t> </a:t>
            </a:r>
            <a:r>
              <a:rPr lang="ar-SA" sz="1800" b="1" dirty="0" smtClean="0">
                <a:latin typeface="Times New Roman" pitchFamily="18" charset="0"/>
                <a:cs typeface="Times New Roman" pitchFamily="18" charset="0"/>
              </a:rPr>
              <a:t>عدد ممكن من أفراد القطيع </a:t>
            </a:r>
            <a:r>
              <a:rPr lang="ar-EG" sz="1800" b="1" dirty="0" smtClean="0">
                <a:latin typeface="Times New Roman" pitchFamily="18" charset="0"/>
                <a:cs typeface="Times New Roman" pitchFamily="18" charset="0"/>
              </a:rPr>
              <a:t>(تزامن الشياع).</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2667000" y="1295400"/>
            <a:ext cx="34290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ar-EG" sz="2800" b="1" dirty="0">
                <a:latin typeface="Times New Roman" pitchFamily="18" charset="0"/>
                <a:cs typeface="Times New Roman" pitchFamily="18" charset="0"/>
              </a:rPr>
              <a:t>التلقيح </a:t>
            </a:r>
            <a:r>
              <a:rPr lang="en-GB" sz="2800" b="1" dirty="0">
                <a:latin typeface="Times New Roman" pitchFamily="18" charset="0"/>
                <a:cs typeface="Times New Roman" pitchFamily="18" charset="0"/>
              </a:rPr>
              <a:t>Insemination </a:t>
            </a:r>
            <a:endParaRPr lang="ar-EG" sz="2800" b="1" dirty="0">
              <a:latin typeface="Times New Roman" pitchFamily="18" charset="0"/>
              <a:cs typeface="Times New Roman" pitchFamily="18" charset="0"/>
            </a:endParaRPr>
          </a:p>
        </p:txBody>
      </p:sp>
      <p:sp>
        <p:nvSpPr>
          <p:cNvPr id="10" name="Right Brace 9"/>
          <p:cNvSpPr/>
          <p:nvPr/>
        </p:nvSpPr>
        <p:spPr>
          <a:xfrm rot="16200000">
            <a:off x="4152900" y="1028700"/>
            <a:ext cx="533400" cy="2438400"/>
          </a:xfrm>
          <a:prstGeom prst="rightBrace">
            <a:avLst/>
          </a:prstGeom>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GB"/>
          </a:p>
        </p:txBody>
      </p:sp>
      <p:sp>
        <p:nvSpPr>
          <p:cNvPr id="11" name="Rounded Rectangle 10"/>
          <p:cNvSpPr/>
          <p:nvPr/>
        </p:nvSpPr>
        <p:spPr>
          <a:xfrm>
            <a:off x="4876800" y="2514600"/>
            <a:ext cx="2514600" cy="762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ar-EG" sz="2600" b="1" dirty="0">
                <a:latin typeface="Times New Roman" pitchFamily="18" charset="0"/>
                <a:cs typeface="Times New Roman" pitchFamily="18" charset="0"/>
              </a:rPr>
              <a:t>التلقيح الطبيعى</a:t>
            </a:r>
          </a:p>
          <a:p>
            <a:pPr algn="ctr" rtl="1">
              <a:defRPr/>
            </a:pPr>
            <a:r>
              <a:rPr lang="en-GB" sz="2000" b="1" dirty="0">
                <a:latin typeface="Times New Roman" pitchFamily="18" charset="0"/>
                <a:cs typeface="Times New Roman" pitchFamily="18" charset="0"/>
              </a:rPr>
              <a:t>Natural mating</a:t>
            </a:r>
            <a:endParaRPr lang="ar-EG" sz="2000" b="1" dirty="0">
              <a:latin typeface="Times New Roman" pitchFamily="18" charset="0"/>
              <a:cs typeface="Times New Roman" pitchFamily="18" charset="0"/>
            </a:endParaRPr>
          </a:p>
        </p:txBody>
      </p:sp>
      <p:sp>
        <p:nvSpPr>
          <p:cNvPr id="12" name="Rounded Rectangle 11"/>
          <p:cNvSpPr/>
          <p:nvPr/>
        </p:nvSpPr>
        <p:spPr>
          <a:xfrm>
            <a:off x="1447800" y="2514600"/>
            <a:ext cx="2514600" cy="762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ar-EG" sz="2600" b="1" dirty="0">
                <a:latin typeface="Times New Roman" pitchFamily="18" charset="0"/>
                <a:cs typeface="Times New Roman" pitchFamily="18" charset="0"/>
              </a:rPr>
              <a:t>التلقيح الإصطناعى</a:t>
            </a:r>
            <a:endParaRPr lang="en-GB" sz="2600" b="1" dirty="0">
              <a:latin typeface="Times New Roman" pitchFamily="18" charset="0"/>
              <a:cs typeface="Times New Roman" pitchFamily="18" charset="0"/>
            </a:endParaRPr>
          </a:p>
          <a:p>
            <a:pPr algn="ctr" rtl="1">
              <a:defRPr/>
            </a:pPr>
            <a:r>
              <a:rPr lang="en-GB" b="1" dirty="0">
                <a:latin typeface="Times New Roman" pitchFamily="18" charset="0"/>
                <a:cs typeface="Times New Roman" pitchFamily="18" charset="0"/>
              </a:rPr>
              <a:t>Artificial Insemination</a:t>
            </a:r>
            <a:endParaRPr lang="ar-EG" b="1" dirty="0">
              <a:latin typeface="Times New Roman" pitchFamily="18" charset="0"/>
              <a:cs typeface="Times New Roman" pitchFamily="18" charset="0"/>
            </a:endParaRPr>
          </a:p>
        </p:txBody>
      </p:sp>
      <p:pic>
        <p:nvPicPr>
          <p:cNvPr id="13" name="Picture 1" descr="http://unicorn.wereanimal.net/Kondor/Animals/Cattle/Mating/cows_05.jpg"/>
          <p:cNvPicPr>
            <a:picLocks noChangeAspect="1" noChangeArrowheads="1"/>
          </p:cNvPicPr>
          <p:nvPr/>
        </p:nvPicPr>
        <p:blipFill>
          <a:blip r:embed="rId2"/>
          <a:srcRect/>
          <a:stretch>
            <a:fillRect/>
          </a:stretch>
        </p:blipFill>
        <p:spPr bwMode="auto">
          <a:xfrm>
            <a:off x="4724401" y="3352800"/>
            <a:ext cx="2934586" cy="2057400"/>
          </a:xfrm>
          <a:prstGeom prst="rect">
            <a:avLst/>
          </a:prstGeom>
          <a:ln>
            <a:noFill/>
          </a:ln>
          <a:effectLst>
            <a:softEdge rad="112500"/>
          </a:effectLst>
        </p:spPr>
      </p:pic>
      <p:pic>
        <p:nvPicPr>
          <p:cNvPr id="14" name="Picture 2" descr="http://freefromharm.org/wp-content/uploads/2013/05/artificial_insemination_dairy_cow_diagram.jpg"/>
          <p:cNvPicPr>
            <a:picLocks noChangeAspect="1" noChangeArrowheads="1"/>
          </p:cNvPicPr>
          <p:nvPr/>
        </p:nvPicPr>
        <p:blipFill>
          <a:blip r:embed="rId3"/>
          <a:srcRect/>
          <a:stretch>
            <a:fillRect/>
          </a:stretch>
        </p:blipFill>
        <p:spPr bwMode="auto">
          <a:xfrm>
            <a:off x="1143000" y="3371850"/>
            <a:ext cx="3048000" cy="2038350"/>
          </a:xfrm>
          <a:prstGeom prst="rect">
            <a:avLst/>
          </a:prstGeom>
          <a:ln>
            <a:noFill/>
          </a:ln>
          <a:effectLst>
            <a:softEdge rad="112500"/>
          </a:effectLst>
        </p:spPr>
      </p:pic>
    </p:spTree>
    <p:extLst>
      <p:ext uri="{BB962C8B-B14F-4D97-AF65-F5344CB8AC3E}">
        <p14:creationId xmlns:p14="http://schemas.microsoft.com/office/powerpoint/2010/main" val="841603465"/>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ontent Placeholder 2"/>
          <p:cNvSpPr>
            <a:spLocks noGrp="1"/>
          </p:cNvSpPr>
          <p:nvPr>
            <p:ph idx="1"/>
          </p:nvPr>
        </p:nvSpPr>
        <p:spPr>
          <a:xfrm>
            <a:off x="685800" y="1143000"/>
            <a:ext cx="7543800" cy="4800600"/>
          </a:xfrm>
        </p:spPr>
        <p:txBody>
          <a:bodyPr>
            <a:normAutofit fontScale="85000" lnSpcReduction="20000"/>
          </a:bodyPr>
          <a:lstStyle/>
          <a:p>
            <a:pPr algn="just" rtl="1">
              <a:lnSpc>
                <a:spcPct val="170000"/>
              </a:lnSpc>
              <a:buFont typeface="Wingdings 2" pitchFamily="18" charset="2"/>
              <a:buNone/>
              <a:defRPr/>
            </a:pPr>
            <a:r>
              <a:rPr lang="ar-EG" b="1" dirty="0" smtClean="0">
                <a:latin typeface="Times New Roman" pitchFamily="18" charset="0"/>
                <a:cs typeface="Times New Roman" pitchFamily="18" charset="0"/>
              </a:rPr>
              <a:t>التلقيح الطبيعى</a:t>
            </a:r>
          </a:p>
          <a:p>
            <a:pPr indent="1588" algn="just" rtl="1">
              <a:lnSpc>
                <a:spcPct val="170000"/>
              </a:lnSpc>
              <a:buFont typeface="Wingdings 2" pitchFamily="18" charset="2"/>
              <a:buNone/>
              <a:defRPr/>
            </a:pPr>
            <a:r>
              <a:rPr lang="ar-SA" sz="2200" b="1" dirty="0" smtClean="0">
                <a:latin typeface="Times New Roman" pitchFamily="18" charset="0"/>
                <a:cs typeface="Times New Roman" pitchFamily="18" charset="0"/>
              </a:rPr>
              <a:t>ويقصد به ان </a:t>
            </a:r>
            <a:r>
              <a:rPr lang="ar-SA" sz="2200" b="1" u="sng" dirty="0" smtClean="0">
                <a:latin typeface="Times New Roman" pitchFamily="18" charset="0"/>
                <a:cs typeface="Times New Roman" pitchFamily="18" charset="0"/>
              </a:rPr>
              <a:t>يعتلى الطلوقة البقرة ويلقحها ويقذف بالسائل المنوى داخل </a:t>
            </a:r>
            <a:r>
              <a:rPr lang="ar-SA" sz="2100" b="1" u="sng" dirty="0" smtClean="0">
                <a:latin typeface="Times New Roman" pitchFamily="18" charset="0"/>
                <a:cs typeface="Times New Roman" pitchFamily="18" charset="0"/>
              </a:rPr>
              <a:t>المهبل</a:t>
            </a:r>
            <a:r>
              <a:rPr lang="ar-EG" sz="2100" b="1" dirty="0" smtClean="0">
                <a:latin typeface="Times New Roman" pitchFamily="18" charset="0"/>
                <a:cs typeface="Times New Roman" pitchFamily="18" charset="0"/>
              </a:rPr>
              <a:t>. </a:t>
            </a:r>
          </a:p>
          <a:p>
            <a:pPr indent="1588" algn="just" rtl="1">
              <a:lnSpc>
                <a:spcPct val="170000"/>
              </a:lnSpc>
              <a:buFont typeface="Wingdings 2" pitchFamily="18" charset="2"/>
              <a:buNone/>
              <a:defRPr/>
            </a:pPr>
            <a:r>
              <a:rPr lang="ar-SA" sz="2100" b="1" dirty="0" smtClean="0">
                <a:latin typeface="Times New Roman" pitchFamily="18" charset="0"/>
                <a:cs typeface="Times New Roman" pitchFamily="18" charset="0"/>
              </a:rPr>
              <a:t>فى حالة التلقيح الطبيعى يكفى </a:t>
            </a:r>
            <a:r>
              <a:rPr lang="ar-SA" sz="2100" b="1" u="sng" dirty="0" smtClean="0">
                <a:latin typeface="Times New Roman" pitchFamily="18" charset="0"/>
                <a:cs typeface="Times New Roman" pitchFamily="18" charset="0"/>
              </a:rPr>
              <a:t>طلوقة واحدة لكل 35-80 بقرة</a:t>
            </a:r>
            <a:r>
              <a:rPr lang="ar-SA" sz="2100" b="1" dirty="0" smtClean="0">
                <a:latin typeface="Times New Roman" pitchFamily="18" charset="0"/>
                <a:cs typeface="Times New Roman" pitchFamily="18" charset="0"/>
              </a:rPr>
              <a:t> </a:t>
            </a:r>
            <a:r>
              <a:rPr lang="ar-EG" sz="2100" b="1" dirty="0" smtClean="0">
                <a:latin typeface="Times New Roman" pitchFamily="18" charset="0"/>
                <a:cs typeface="Times New Roman" pitchFamily="18" charset="0"/>
              </a:rPr>
              <a:t>ولكن </a:t>
            </a:r>
            <a:r>
              <a:rPr lang="ar-SA" sz="2100" b="1" dirty="0" smtClean="0">
                <a:latin typeface="Times New Roman" pitchFamily="18" charset="0"/>
                <a:cs typeface="Times New Roman" pitchFamily="18" charset="0"/>
              </a:rPr>
              <a:t>اختلفت أراء المتخصصون حول العدد الأنسب من الإناث التى يستطيع الطلوقة تلقيحهم بكفائة عالية، فمنهم من ذكر أن الطلوقة يكفى 35-50 بقرة، ومنهم من ذكر أن الطلوقة يكفى 60-80 بقرة، ومما هو جدير بالذكر ان هذا العدد يعتمد على النظام المتبع فى المزرعة</a:t>
            </a:r>
            <a:r>
              <a:rPr lang="ar-EG" sz="2100" b="1" dirty="0" smtClean="0">
                <a:latin typeface="Times New Roman" pitchFamily="18" charset="0"/>
                <a:cs typeface="Times New Roman" pitchFamily="18" charset="0"/>
              </a:rPr>
              <a:t>:</a:t>
            </a:r>
          </a:p>
          <a:p>
            <a:pPr indent="1588" algn="just" rtl="1">
              <a:lnSpc>
                <a:spcPct val="170000"/>
              </a:lnSpc>
              <a:buFont typeface="Wingdings 2" pitchFamily="18" charset="2"/>
              <a:buNone/>
              <a:defRPr/>
            </a:pPr>
            <a:r>
              <a:rPr lang="ar-SA" sz="2100" b="1" dirty="0" smtClean="0">
                <a:latin typeface="Times New Roman" pitchFamily="18" charset="0"/>
                <a:cs typeface="Times New Roman" pitchFamily="18" charset="0"/>
              </a:rPr>
              <a:t>فإذا كان التلقيح يتم خلال موسم معين او فترة زمنية محددة فينصح باتباع </a:t>
            </a:r>
            <a:r>
              <a:rPr lang="ar-SA" sz="2400" b="1" dirty="0" smtClean="0">
                <a:solidFill>
                  <a:srgbClr val="C00000"/>
                </a:solidFill>
                <a:latin typeface="Times New Roman" pitchFamily="18" charset="0"/>
                <a:cs typeface="Times New Roman" pitchFamily="18" charset="0"/>
              </a:rPr>
              <a:t>الرأى الأول</a:t>
            </a:r>
            <a:endParaRPr lang="ar-EG" sz="2400" b="1" dirty="0" smtClean="0">
              <a:solidFill>
                <a:srgbClr val="C00000"/>
              </a:solidFill>
              <a:latin typeface="Times New Roman" pitchFamily="18" charset="0"/>
              <a:cs typeface="Times New Roman" pitchFamily="18" charset="0"/>
            </a:endParaRPr>
          </a:p>
          <a:p>
            <a:pPr indent="1588" algn="just" rtl="1">
              <a:lnSpc>
                <a:spcPct val="170000"/>
              </a:lnSpc>
              <a:buFont typeface="Wingdings 2" pitchFamily="18" charset="2"/>
              <a:buNone/>
              <a:defRPr/>
            </a:pPr>
            <a:r>
              <a:rPr lang="ar-SA" sz="2100" b="1" dirty="0" smtClean="0">
                <a:latin typeface="Times New Roman" pitchFamily="18" charset="0"/>
                <a:cs typeface="Times New Roman" pitchFamily="18" charset="0"/>
              </a:rPr>
              <a:t>اما إذا كان التلقيح يتم على مدار العام فيمكن اتباع </a:t>
            </a:r>
            <a:r>
              <a:rPr lang="ar-SA" sz="2400" b="1" dirty="0" smtClean="0">
                <a:solidFill>
                  <a:srgbClr val="C00000"/>
                </a:solidFill>
                <a:latin typeface="Times New Roman" pitchFamily="18" charset="0"/>
                <a:cs typeface="Times New Roman" pitchFamily="18" charset="0"/>
              </a:rPr>
              <a:t>الرأى الثانى</a:t>
            </a:r>
            <a:endParaRPr lang="ar-EG" sz="2400" b="1" dirty="0" smtClean="0">
              <a:solidFill>
                <a:srgbClr val="C00000"/>
              </a:solidFill>
              <a:latin typeface="Times New Roman" pitchFamily="18" charset="0"/>
              <a:cs typeface="Times New Roman" pitchFamily="18" charset="0"/>
            </a:endParaRPr>
          </a:p>
          <a:p>
            <a:pPr indent="1588" algn="just" rtl="1">
              <a:lnSpc>
                <a:spcPct val="170000"/>
              </a:lnSpc>
              <a:buFont typeface="Wingdings 2" pitchFamily="18" charset="2"/>
              <a:buNone/>
              <a:defRPr/>
            </a:pPr>
            <a:r>
              <a:rPr lang="ar-SA" sz="2100" b="1" dirty="0" smtClean="0">
                <a:latin typeface="Times New Roman" pitchFamily="18" charset="0"/>
                <a:cs typeface="Times New Roman" pitchFamily="18" charset="0"/>
              </a:rPr>
              <a:t>وبالرغم من ان التلقيح الطبيعى</a:t>
            </a:r>
            <a:r>
              <a:rPr lang="ar-EG" sz="2100" b="1" dirty="0" smtClean="0">
                <a:latin typeface="Times New Roman" pitchFamily="18" charset="0"/>
                <a:cs typeface="Times New Roman" pitchFamily="18" charset="0"/>
              </a:rPr>
              <a:t> </a:t>
            </a:r>
            <a:r>
              <a:rPr lang="ar-SA" sz="2100" b="1" dirty="0" smtClean="0">
                <a:latin typeface="Times New Roman" pitchFamily="18" charset="0"/>
                <a:cs typeface="Times New Roman" pitchFamily="18" charset="0"/>
              </a:rPr>
              <a:t>لا يحتاج إلى إمكانيات كبيرة إلا انه يعيبه الكثير، ومن هذه العيوب مايلى:</a:t>
            </a:r>
            <a:endParaRPr lang="ar-EG" sz="21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67111576"/>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محاضرة (4)</a:t>
            </a:r>
            <a:endParaRPr lang="en-US" sz="1400" b="1" i="1">
              <a:latin typeface="Book Antiqua" pitchFamily="18" charset="0"/>
            </a:endParaRPr>
          </a:p>
        </p:txBody>
      </p:sp>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ontent Placeholder 2"/>
          <p:cNvSpPr>
            <a:spLocks noGrp="1"/>
          </p:cNvSpPr>
          <p:nvPr>
            <p:ph idx="1"/>
          </p:nvPr>
        </p:nvSpPr>
        <p:spPr>
          <a:xfrm>
            <a:off x="685800" y="1371600"/>
            <a:ext cx="7543800" cy="4495800"/>
          </a:xfrm>
        </p:spPr>
        <p:txBody>
          <a:bodyPr>
            <a:normAutofit fontScale="77500" lnSpcReduction="20000"/>
          </a:bodyPr>
          <a:lstStyle/>
          <a:p>
            <a:pPr marL="0" indent="1588" algn="just" rtl="1">
              <a:lnSpc>
                <a:spcPct val="170000"/>
              </a:lnSpc>
              <a:buFont typeface="Wingdings 2" pitchFamily="18" charset="2"/>
              <a:buNone/>
              <a:defRPr/>
            </a:pPr>
            <a:r>
              <a:rPr lang="ar-EG" sz="2600" b="1" dirty="0" smtClean="0">
                <a:latin typeface="Times New Roman" pitchFamily="18" charset="0"/>
                <a:cs typeface="Times New Roman" pitchFamily="18" charset="0"/>
              </a:rPr>
              <a:t>عيوب التلقيح الطبيعى: </a:t>
            </a:r>
          </a:p>
          <a:p>
            <a:pPr marL="444500" indent="-177800" algn="just" rtl="1">
              <a:lnSpc>
                <a:spcPct val="170000"/>
              </a:lnSpc>
              <a:buFont typeface="+mj-lt"/>
              <a:buAutoNum type="arabicPeriod"/>
              <a:defRPr/>
            </a:pPr>
            <a:r>
              <a:rPr lang="ar-SA" sz="2200" b="1" dirty="0" smtClean="0">
                <a:latin typeface="Times New Roman" pitchFamily="18" charset="0"/>
                <a:cs typeface="Times New Roman" pitchFamily="18" charset="0"/>
              </a:rPr>
              <a:t>احتمال إصابة الطلائق بالأمراض التناسلية كالبروسيلا إذا استعمل الطلوقة لتلقيح أبقار مصابة بهذه الأمراض</a:t>
            </a:r>
            <a:r>
              <a:rPr lang="ar-EG" sz="2200" b="1" dirty="0" smtClean="0">
                <a:latin typeface="Times New Roman" pitchFamily="18" charset="0"/>
                <a:cs typeface="Times New Roman" pitchFamily="18" charset="0"/>
              </a:rPr>
              <a:t>.</a:t>
            </a:r>
          </a:p>
          <a:p>
            <a:pPr marL="444500" indent="-177800" algn="just" rtl="1">
              <a:lnSpc>
                <a:spcPct val="180000"/>
              </a:lnSpc>
              <a:buFont typeface="+mj-lt"/>
              <a:buAutoNum type="arabicPeriod"/>
              <a:defRPr/>
            </a:pPr>
            <a:r>
              <a:rPr lang="ar-SA" sz="2200" b="1" dirty="0" smtClean="0">
                <a:latin typeface="Times New Roman" pitchFamily="18" charset="0"/>
                <a:cs typeface="Times New Roman" pitchFamily="18" charset="0"/>
              </a:rPr>
              <a:t>التكلفة العالية لاستبقاء الطلوقة من ناحية الرعاية والتغذية والعلاج وهو أمر لا يستطيع ان يقوم به الفلاح العادى الذى يمتلك عددا قليلا من الماشية</a:t>
            </a:r>
            <a:r>
              <a:rPr lang="ar-EG" sz="2200" b="1" dirty="0" smtClean="0">
                <a:latin typeface="Times New Roman" pitchFamily="18" charset="0"/>
                <a:cs typeface="Times New Roman" pitchFamily="18" charset="0"/>
              </a:rPr>
              <a:t>.</a:t>
            </a:r>
          </a:p>
          <a:p>
            <a:pPr marL="444500" indent="-177800" algn="just" rtl="1">
              <a:lnSpc>
                <a:spcPct val="180000"/>
              </a:lnSpc>
              <a:buFont typeface="+mj-lt"/>
              <a:buAutoNum type="arabicPeriod"/>
              <a:defRPr/>
            </a:pPr>
            <a:r>
              <a:rPr lang="ar-SA" sz="2200" b="1" dirty="0" smtClean="0">
                <a:latin typeface="Times New Roman" pitchFamily="18" charset="0"/>
                <a:cs typeface="Times New Roman" pitchFamily="18" charset="0"/>
              </a:rPr>
              <a:t>وينصح باستعمال الطلوقة مرة واحدة فى اليوم وثلاث مرات فى الأسبوع ومائة مرة على مدار السنة حفاظا عليه من عدم الإنجاب الأمر الذى قد يتسبب فى عدم تلقيح بعض الاناث فى الوقت المناسب</a:t>
            </a:r>
            <a:r>
              <a:rPr lang="en-US" sz="2200" b="1" dirty="0" smtClean="0">
                <a:latin typeface="Times New Roman" pitchFamily="18" charset="0"/>
                <a:cs typeface="Times New Roman" pitchFamily="18" charset="0"/>
              </a:rPr>
              <a:t>.</a:t>
            </a:r>
            <a:endParaRPr lang="ar-EG" sz="2200" b="1" dirty="0" smtClean="0">
              <a:latin typeface="Times New Roman" pitchFamily="18" charset="0"/>
              <a:cs typeface="Times New Roman" pitchFamily="18" charset="0"/>
            </a:endParaRPr>
          </a:p>
          <a:p>
            <a:pPr marL="444500" indent="-177800" algn="just" rtl="1">
              <a:lnSpc>
                <a:spcPct val="180000"/>
              </a:lnSpc>
              <a:buFont typeface="+mj-lt"/>
              <a:buAutoNum type="arabicPeriod"/>
              <a:defRPr/>
            </a:pPr>
            <a:r>
              <a:rPr lang="ar-SA" sz="2200" b="1" dirty="0" smtClean="0">
                <a:latin typeface="Times New Roman" pitchFamily="18" charset="0"/>
                <a:cs typeface="Times New Roman" pitchFamily="18" charset="0"/>
              </a:rPr>
              <a:t>كبر حجم الطلوقة ووزنه بالنسبة لبعض الاناث مما يجعل استعماله محدودا على بعض الحيوانات أو صعوبة استعماله على البعض الأخر</a:t>
            </a:r>
            <a:r>
              <a:rPr lang="ar-EG" sz="22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52233354"/>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ontent Placeholder 2"/>
          <p:cNvSpPr>
            <a:spLocks noGrp="1"/>
          </p:cNvSpPr>
          <p:nvPr>
            <p:ph idx="1"/>
          </p:nvPr>
        </p:nvSpPr>
        <p:spPr>
          <a:xfrm>
            <a:off x="685800" y="1143000"/>
            <a:ext cx="7543800" cy="1524000"/>
          </a:xfrm>
        </p:spPr>
        <p:txBody>
          <a:bodyPr>
            <a:normAutofit fontScale="77500" lnSpcReduction="20000"/>
          </a:bodyPr>
          <a:lstStyle/>
          <a:p>
            <a:pPr algn="just" rtl="1">
              <a:lnSpc>
                <a:spcPct val="170000"/>
              </a:lnSpc>
              <a:buFont typeface="Wingdings 2" pitchFamily="18" charset="2"/>
              <a:buNone/>
              <a:defRPr/>
            </a:pPr>
            <a:r>
              <a:rPr lang="ar-EG" sz="3100" b="1" dirty="0" smtClean="0">
                <a:latin typeface="Times New Roman" pitchFamily="18" charset="0"/>
                <a:cs typeface="Times New Roman" pitchFamily="18" charset="0"/>
              </a:rPr>
              <a:t>التلقيح الإصطناعى</a:t>
            </a:r>
          </a:p>
          <a:p>
            <a:pPr marL="176213" indent="1588" algn="just" rtl="1">
              <a:lnSpc>
                <a:spcPct val="170000"/>
              </a:lnSpc>
              <a:buFont typeface="Wingdings 2" pitchFamily="18" charset="2"/>
              <a:buNone/>
              <a:defRPr/>
            </a:pPr>
            <a:r>
              <a:rPr lang="ar-SA" sz="2200" b="1" dirty="0" smtClean="0">
                <a:latin typeface="Times New Roman" pitchFamily="18" charset="0"/>
                <a:cs typeface="Times New Roman" pitchFamily="18" charset="0"/>
              </a:rPr>
              <a:t>وفيه </a:t>
            </a:r>
            <a:r>
              <a:rPr lang="ar-SA" sz="2200" b="1" u="sng" dirty="0" smtClean="0">
                <a:latin typeface="Times New Roman" pitchFamily="18" charset="0"/>
                <a:cs typeface="Times New Roman" pitchFamily="18" charset="0"/>
              </a:rPr>
              <a:t>توضع الحيوانات المنوية بواسطة </a:t>
            </a:r>
            <a:r>
              <a:rPr lang="ar-EG" sz="2200" b="1" u="sng" dirty="0" smtClean="0">
                <a:latin typeface="Times New Roman" pitchFamily="18" charset="0"/>
                <a:cs typeface="Times New Roman" pitchFamily="18" charset="0"/>
              </a:rPr>
              <a:t>أدوات ومعدات </a:t>
            </a:r>
            <a:r>
              <a:rPr lang="ar-SA" sz="2200" b="1" u="sng" dirty="0" smtClean="0">
                <a:latin typeface="Times New Roman" pitchFamily="18" charset="0"/>
                <a:cs typeface="Times New Roman" pitchFamily="18" charset="0"/>
              </a:rPr>
              <a:t>خاصة </a:t>
            </a:r>
            <a:r>
              <a:rPr lang="ar-EG" sz="2200" b="1" u="sng" dirty="0" smtClean="0">
                <a:latin typeface="Times New Roman" pitchFamily="18" charset="0"/>
                <a:cs typeface="Times New Roman" pitchFamily="18" charset="0"/>
              </a:rPr>
              <a:t>إ</a:t>
            </a:r>
            <a:r>
              <a:rPr lang="ar-SA" sz="2200" b="1" u="sng" dirty="0" smtClean="0">
                <a:latin typeface="Times New Roman" pitchFamily="18" charset="0"/>
                <a:cs typeface="Times New Roman" pitchFamily="18" charset="0"/>
              </a:rPr>
              <a:t>ما فى عنق الرحم أو فى الرحم ذاته</a:t>
            </a:r>
            <a:r>
              <a:rPr lang="ar-EG" sz="2200" b="1" dirty="0" smtClean="0">
                <a:latin typeface="Times New Roman" pitchFamily="18" charset="0"/>
                <a:cs typeface="Times New Roman" pitchFamily="18" charset="0"/>
              </a:rPr>
              <a:t>.</a:t>
            </a:r>
          </a:p>
        </p:txBody>
      </p:sp>
      <p:sp>
        <p:nvSpPr>
          <p:cNvPr id="9" name="Content Placeholder 2"/>
          <p:cNvSpPr txBox="1">
            <a:spLocks/>
          </p:cNvSpPr>
          <p:nvPr/>
        </p:nvSpPr>
        <p:spPr>
          <a:xfrm>
            <a:off x="4191000" y="2362200"/>
            <a:ext cx="4038600" cy="3352800"/>
          </a:xfrm>
          <a:prstGeom prst="rect">
            <a:avLst/>
          </a:prstGeom>
        </p:spPr>
        <p:txBody>
          <a:bodyPr lIns="182880" tIns="91440">
            <a:normAutofit lnSpcReduction="10000"/>
          </a:bodyPr>
          <a:lstStyle/>
          <a:p>
            <a:pPr marL="176213" indent="1588" algn="just" rtl="1" fontAlgn="auto">
              <a:lnSpc>
                <a:spcPct val="170000"/>
              </a:lnSpc>
              <a:spcBef>
                <a:spcPts val="250"/>
              </a:spcBef>
              <a:spcAft>
                <a:spcPts val="0"/>
              </a:spcAft>
              <a:buClr>
                <a:schemeClr val="accent1"/>
              </a:buClr>
              <a:buSzPct val="80000"/>
              <a:buFont typeface="Wingdings 2"/>
              <a:buNone/>
              <a:defRPr/>
            </a:pPr>
            <a:r>
              <a:rPr lang="ar-EG" sz="1600" b="1" dirty="0">
                <a:latin typeface="Times New Roman" pitchFamily="18" charset="0"/>
                <a:cs typeface="Times New Roman" pitchFamily="18" charset="0"/>
              </a:rPr>
              <a:t>ونتيجة ل</a:t>
            </a:r>
            <a:r>
              <a:rPr lang="ar-SA" sz="1600" b="1" dirty="0">
                <a:latin typeface="Times New Roman" pitchFamily="18" charset="0"/>
                <a:cs typeface="Times New Roman" pitchFamily="18" charset="0"/>
              </a:rPr>
              <a:t>عيوب </a:t>
            </a:r>
            <a:r>
              <a:rPr lang="ar-EG" sz="1600" b="1" dirty="0">
                <a:latin typeface="Times New Roman" pitchFamily="18" charset="0"/>
                <a:cs typeface="Times New Roman" pitchFamily="18" charset="0"/>
              </a:rPr>
              <a:t>التلقيح الطبيعى </a:t>
            </a:r>
            <a:r>
              <a:rPr lang="ar-SA" sz="1600" b="1" dirty="0">
                <a:latin typeface="Times New Roman" pitchFamily="18" charset="0"/>
                <a:cs typeface="Times New Roman" pitchFamily="18" charset="0"/>
              </a:rPr>
              <a:t>كان من اللازم إيجاد طريقة أخرى للتلقيح</a:t>
            </a:r>
            <a:r>
              <a:rPr lang="ar-EG" sz="1600" b="1" dirty="0">
                <a:latin typeface="Times New Roman" pitchFamily="18" charset="0"/>
                <a:cs typeface="Times New Roman" pitchFamily="18" charset="0"/>
              </a:rPr>
              <a:t>،</a:t>
            </a:r>
            <a:r>
              <a:rPr lang="ar-SA" sz="1600" b="1" dirty="0">
                <a:latin typeface="Times New Roman" pitchFamily="18" charset="0"/>
                <a:cs typeface="Times New Roman" pitchFamily="18" charset="0"/>
              </a:rPr>
              <a:t> وقد بدا باستخدام التلقيح الاصطناعى باستعمال </a:t>
            </a:r>
            <a:r>
              <a:rPr lang="ar-SA" sz="1600" b="1" u="sng" dirty="0">
                <a:latin typeface="Times New Roman" pitchFamily="18" charset="0"/>
                <a:cs typeface="Times New Roman" pitchFamily="18" charset="0"/>
              </a:rPr>
              <a:t>السائل المنوى الطازج المخفف </a:t>
            </a:r>
            <a:r>
              <a:rPr lang="ar-SA" sz="1600" b="1" dirty="0">
                <a:latin typeface="Times New Roman" pitchFamily="18" charset="0"/>
                <a:cs typeface="Times New Roman" pitchFamily="18" charset="0"/>
              </a:rPr>
              <a:t>ثم عقبها بعد ذلك استعمال </a:t>
            </a:r>
            <a:r>
              <a:rPr lang="ar-SA" sz="1600" b="1" u="sng" dirty="0">
                <a:latin typeface="Times New Roman" pitchFamily="18" charset="0"/>
                <a:cs typeface="Times New Roman" pitchFamily="18" charset="0"/>
              </a:rPr>
              <a:t>السائل المنوى المجمد</a:t>
            </a:r>
            <a:r>
              <a:rPr lang="ar-SA" sz="1600" b="1" dirty="0">
                <a:latin typeface="Times New Roman" pitchFamily="18" charset="0"/>
                <a:cs typeface="Times New Roman" pitchFamily="18" charset="0"/>
              </a:rPr>
              <a:t>. فالتلقيح الاصطناعى علاوة على انه </a:t>
            </a:r>
            <a:r>
              <a:rPr lang="ar-SA" sz="1600" b="1" u="sng" dirty="0">
                <a:latin typeface="Times New Roman" pitchFamily="18" charset="0"/>
                <a:cs typeface="Times New Roman" pitchFamily="18" charset="0"/>
              </a:rPr>
              <a:t>يتلافى المشاكل السابق ذكرها فى التليقح الطبيعى </a:t>
            </a:r>
            <a:r>
              <a:rPr lang="ar-SA" sz="1600" b="1" dirty="0">
                <a:latin typeface="Times New Roman" pitchFamily="18" charset="0"/>
                <a:cs typeface="Times New Roman" pitchFamily="18" charset="0"/>
              </a:rPr>
              <a:t>إلا ان أهم فوائده انه يمكننا من </a:t>
            </a:r>
            <a:r>
              <a:rPr lang="ar-SA" sz="1600" b="1" u="sng" dirty="0">
                <a:latin typeface="Times New Roman" pitchFamily="18" charset="0"/>
                <a:cs typeface="Times New Roman" pitchFamily="18" charset="0"/>
              </a:rPr>
              <a:t>استعمال الطلائق ذات القيمة التربوية العالية على نطاق واسع</a:t>
            </a:r>
            <a:r>
              <a:rPr lang="ar-SA" sz="1600" b="1" dirty="0">
                <a:latin typeface="Times New Roman" pitchFamily="18" charset="0"/>
                <a:cs typeface="Times New Roman" pitchFamily="18" charset="0"/>
              </a:rPr>
              <a:t> وبقدر </a:t>
            </a:r>
            <a:r>
              <a:rPr lang="ar-SA" sz="1600" b="1" u="sng" dirty="0">
                <a:latin typeface="Times New Roman" pitchFamily="18" charset="0"/>
                <a:cs typeface="Times New Roman" pitchFamily="18" charset="0"/>
              </a:rPr>
              <a:t>أقل من التكاليف</a:t>
            </a:r>
            <a:r>
              <a:rPr lang="ar-SA" sz="1600" b="1" dirty="0">
                <a:latin typeface="Times New Roman" pitchFamily="18" charset="0"/>
                <a:cs typeface="Times New Roman" pitchFamily="18" charset="0"/>
              </a:rPr>
              <a:t>.</a:t>
            </a:r>
            <a:endParaRPr lang="ar-EG" sz="1600" b="1" dirty="0">
              <a:latin typeface="Times New Roman" pitchFamily="18" charset="0"/>
              <a:cs typeface="Times New Roman" pitchFamily="18" charset="0"/>
            </a:endParaRPr>
          </a:p>
        </p:txBody>
      </p:sp>
      <p:pic>
        <p:nvPicPr>
          <p:cNvPr id="11" name="Picture 2" descr="http://4.bp.blogspot.com/-uznki1npciI/TcSGELRQLKI/AAAAAAAAABU/X00uSkO_7mQ/s1600/aing.jpg"/>
          <p:cNvPicPr>
            <a:picLocks noChangeAspect="1" noChangeArrowheads="1"/>
          </p:cNvPicPr>
          <p:nvPr/>
        </p:nvPicPr>
        <p:blipFill>
          <a:blip r:embed="rId2" cstate="print"/>
          <a:srcRect/>
          <a:stretch>
            <a:fillRect/>
          </a:stretch>
        </p:blipFill>
        <p:spPr bwMode="auto">
          <a:xfrm>
            <a:off x="685800" y="2209800"/>
            <a:ext cx="3581399" cy="3657600"/>
          </a:xfrm>
          <a:prstGeom prst="rect">
            <a:avLst/>
          </a:prstGeom>
          <a:ln>
            <a:noFill/>
          </a:ln>
          <a:effectLst>
            <a:softEdge rad="112500"/>
          </a:effectLst>
        </p:spPr>
      </p:pic>
    </p:spTree>
    <p:extLst>
      <p:ext uri="{BB962C8B-B14F-4D97-AF65-F5344CB8AC3E}">
        <p14:creationId xmlns:p14="http://schemas.microsoft.com/office/powerpoint/2010/main" val="3530720364"/>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685800" y="1143000"/>
            <a:ext cx="7543800" cy="4648200"/>
          </a:xfrm>
        </p:spPr>
        <p:txBody>
          <a:bodyPr>
            <a:normAutofit/>
          </a:bodyPr>
          <a:lstStyle/>
          <a:p>
            <a:pPr marL="265176" indent="-265176" algn="just" rtl="1" fontAlgn="auto">
              <a:lnSpc>
                <a:spcPct val="170000"/>
              </a:lnSpc>
              <a:spcAft>
                <a:spcPts val="0"/>
              </a:spcAft>
              <a:buFont typeface="Wingdings 2"/>
              <a:buNone/>
              <a:defRPr/>
            </a:pPr>
            <a:r>
              <a:rPr lang="ar-SA" b="1" dirty="0" smtClean="0">
                <a:latin typeface="Times New Roman" pitchFamily="18" charset="0"/>
                <a:cs typeface="Times New Roman" pitchFamily="18" charset="0"/>
              </a:rPr>
              <a:t>البلوغ</a:t>
            </a:r>
            <a:r>
              <a:rPr lang="en-GB"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puberty</a:t>
            </a:r>
          </a:p>
          <a:p>
            <a:pPr marL="179388" indent="269875" algn="just" rtl="1" fontAlgn="auto">
              <a:spcAft>
                <a:spcPts val="0"/>
              </a:spcAft>
              <a:buFont typeface="Wingdings 2"/>
              <a:buNone/>
              <a:defRPr/>
            </a:pPr>
            <a:r>
              <a:rPr lang="ar-SA" sz="2400" b="1" dirty="0" smtClean="0">
                <a:latin typeface="Times New Roman" pitchFamily="18" charset="0"/>
                <a:cs typeface="Times New Roman" pitchFamily="18" charset="0"/>
              </a:rPr>
              <a:t>الحدث الذى ينتقل به الحيوان من مرحلة الطفولة </a:t>
            </a:r>
            <a:r>
              <a:rPr lang="en-US" sz="2400" b="1" dirty="0" smtClean="0">
                <a:latin typeface="Times New Roman" pitchFamily="18" charset="0"/>
                <a:cs typeface="Times New Roman" pitchFamily="18" charset="0"/>
              </a:rPr>
              <a:t>Infantile stage </a:t>
            </a:r>
            <a:r>
              <a:rPr lang="ar-SA" sz="2400" b="1" dirty="0" smtClean="0">
                <a:latin typeface="Times New Roman" pitchFamily="18" charset="0"/>
                <a:cs typeface="Times New Roman" pitchFamily="18" charset="0"/>
              </a:rPr>
              <a:t> إلى مرحلة التى يصبح فيها قادرا على التناسل</a:t>
            </a:r>
            <a:r>
              <a:rPr lang="en-GB" sz="2400" b="1" dirty="0" smtClean="0">
                <a:latin typeface="Times New Roman" pitchFamily="18" charset="0"/>
                <a:cs typeface="Times New Roman" pitchFamily="18" charset="0"/>
              </a:rPr>
              <a:t>.</a:t>
            </a:r>
          </a:p>
          <a:p>
            <a:pPr marL="179388" indent="269875" algn="just" rtl="1" fontAlgn="auto">
              <a:spcAft>
                <a:spcPts val="0"/>
              </a:spcAft>
              <a:buFont typeface="Wingdings 2"/>
              <a:buNone/>
              <a:defRPr/>
            </a:pPr>
            <a:r>
              <a:rPr lang="ar-SA" sz="2400" b="1" dirty="0" smtClean="0">
                <a:latin typeface="Times New Roman" pitchFamily="18" charset="0"/>
                <a:cs typeface="Times New Roman" pitchFamily="18" charset="0"/>
              </a:rPr>
              <a:t>الفترة التى تبدأ عندها القناة التناسلية والصفات التناسلية الثانوية فى اكتساب شكلها الناضج</a:t>
            </a:r>
            <a:r>
              <a:rPr lang="en-GB" sz="2400" b="1" dirty="0" smtClean="0">
                <a:latin typeface="Times New Roman" pitchFamily="18" charset="0"/>
                <a:cs typeface="Times New Roman" pitchFamily="18" charset="0"/>
              </a:rPr>
              <a:t>.</a:t>
            </a:r>
          </a:p>
          <a:p>
            <a:pPr marL="179388" indent="269875" algn="just" rtl="1" fontAlgn="auto">
              <a:spcAft>
                <a:spcPts val="0"/>
              </a:spcAft>
              <a:buFont typeface="Wingdings 2"/>
              <a:buNone/>
              <a:defRPr/>
            </a:pPr>
            <a:endParaRPr lang="ar-EG" sz="2400" b="1" dirty="0" smtClean="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990600" y="3657600"/>
          <a:ext cx="7010400" cy="2032000"/>
        </p:xfrm>
        <a:graphic>
          <a:graphicData uri="http://schemas.openxmlformats.org/drawingml/2006/table">
            <a:tbl>
              <a:tblPr firstRow="1" bandRow="1">
                <a:tableStyleId>{D7AC3CCA-C797-4891-BE02-D94E43425B78}</a:tableStyleId>
              </a:tblPr>
              <a:tblGrid>
                <a:gridCol w="4568575"/>
                <a:gridCol w="2441825"/>
              </a:tblGrid>
              <a:tr h="558800">
                <a:tc>
                  <a:txBody>
                    <a:bodyPr/>
                    <a:lstStyle/>
                    <a:p>
                      <a:pPr algn="just" rtl="1"/>
                      <a:r>
                        <a:rPr kumimoji="0" lang="ar-EG" sz="1800" b="1" kern="1200" dirty="0" smtClean="0">
                          <a:latin typeface="Times New Roman" pitchFamily="18" charset="0"/>
                          <a:cs typeface="Times New Roman" pitchFamily="18" charset="0"/>
                        </a:rPr>
                        <a:t>يكون</a:t>
                      </a:r>
                      <a:r>
                        <a:rPr kumimoji="0" lang="ar-EG" sz="1800" b="1" kern="1200" baseline="0" dirty="0" smtClean="0">
                          <a:latin typeface="Times New Roman" pitchFamily="18" charset="0"/>
                          <a:cs typeface="Times New Roman" pitchFamily="18" charset="0"/>
                        </a:rPr>
                        <a:t> </a:t>
                      </a:r>
                      <a:r>
                        <a:rPr kumimoji="0" lang="ar-SA" sz="1800" b="1" kern="1200" dirty="0" smtClean="0">
                          <a:latin typeface="Times New Roman" pitchFamily="18" charset="0"/>
                          <a:cs typeface="Times New Roman" pitchFamily="18" charset="0"/>
                        </a:rPr>
                        <a:t>نمو القناة التناسلية فى العجلات يتناسب مع نمو الجسم</a:t>
                      </a:r>
                      <a:endParaRPr lang="en-GB" sz="1800" b="1" dirty="0">
                        <a:solidFill>
                          <a:schemeClr val="tx1"/>
                        </a:solidFill>
                        <a:latin typeface="Times New Roman" pitchFamily="18" charset="0"/>
                        <a:cs typeface="Times New Roman" pitchFamily="18" charset="0"/>
                      </a:endParaRPr>
                    </a:p>
                  </a:txBody>
                  <a:tcPr/>
                </a:tc>
                <a:tc>
                  <a:txBody>
                    <a:bodyPr/>
                    <a:lstStyle/>
                    <a:p>
                      <a:pPr algn="just" rtl="1"/>
                      <a:r>
                        <a:rPr lang="ar-EG" sz="1800" b="1" dirty="0" smtClean="0">
                          <a:latin typeface="Times New Roman" pitchFamily="18" charset="0"/>
                          <a:cs typeface="Times New Roman" pitchFamily="18" charset="0"/>
                        </a:rPr>
                        <a:t>من الولادة: 6أشهر</a:t>
                      </a:r>
                      <a:endParaRPr lang="en-GB" sz="1800" b="1" dirty="0">
                        <a:solidFill>
                          <a:schemeClr val="tx1"/>
                        </a:solidFill>
                        <a:latin typeface="Times New Roman" pitchFamily="18" charset="0"/>
                        <a:cs typeface="Times New Roman" pitchFamily="18" charset="0"/>
                      </a:endParaRPr>
                    </a:p>
                  </a:txBody>
                  <a:tcPr/>
                </a:tc>
              </a:tr>
              <a:tr h="558800">
                <a:tc>
                  <a:txBody>
                    <a:bodyPr/>
                    <a:lstStyle/>
                    <a:p>
                      <a:pPr marL="0" algn="just" rtl="1" eaLnBrk="1" latinLnBrk="0" hangingPunct="1"/>
                      <a:r>
                        <a:rPr kumimoji="0" lang="ar-SA" sz="1800" b="1" kern="1200" dirty="0" smtClean="0">
                          <a:solidFill>
                            <a:schemeClr val="dk1"/>
                          </a:solidFill>
                          <a:latin typeface="Times New Roman" pitchFamily="18" charset="0"/>
                          <a:ea typeface="+mn-ea"/>
                          <a:cs typeface="Times New Roman" pitchFamily="18" charset="0"/>
                        </a:rPr>
                        <a:t>معدل نمو الأعضاء</a:t>
                      </a:r>
                      <a:r>
                        <a:rPr kumimoji="0" lang="ar-EG" sz="1800" b="1" kern="1200" dirty="0" smtClean="0">
                          <a:solidFill>
                            <a:schemeClr val="dk1"/>
                          </a:solidFill>
                          <a:latin typeface="Times New Roman" pitchFamily="18" charset="0"/>
                          <a:ea typeface="+mn-ea"/>
                          <a:cs typeface="Times New Roman" pitchFamily="18" charset="0"/>
                        </a:rPr>
                        <a:t> التناسلية</a:t>
                      </a:r>
                      <a:r>
                        <a:rPr kumimoji="0" lang="ar-SA" sz="1800" b="1" kern="1200" dirty="0" smtClean="0">
                          <a:solidFill>
                            <a:schemeClr val="dk1"/>
                          </a:solidFill>
                          <a:latin typeface="Times New Roman" pitchFamily="18" charset="0"/>
                          <a:ea typeface="+mn-ea"/>
                          <a:cs typeface="Times New Roman" pitchFamily="18" charset="0"/>
                        </a:rPr>
                        <a:t> أكبر بكثير من معدل نمو الجسم</a:t>
                      </a:r>
                      <a:endParaRPr kumimoji="0" lang="en-GB" sz="1800" b="1" kern="1200" dirty="0" smtClean="0">
                        <a:solidFill>
                          <a:schemeClr val="dk1"/>
                        </a:solidFill>
                        <a:latin typeface="Times New Roman" pitchFamily="18" charset="0"/>
                        <a:ea typeface="+mn-ea"/>
                        <a:cs typeface="Times New Roman" pitchFamily="18" charset="0"/>
                      </a:endParaRPr>
                    </a:p>
                  </a:txBody>
                  <a:tcPr/>
                </a:tc>
                <a:tc>
                  <a:txBody>
                    <a:bodyPr/>
                    <a:lstStyle/>
                    <a:p>
                      <a:pPr marL="0" algn="just" rtl="1" eaLnBrk="1" latinLnBrk="0" hangingPunct="1"/>
                      <a:r>
                        <a:rPr kumimoji="0" lang="ar-EG" sz="1800" b="1" kern="1200" dirty="0" smtClean="0">
                          <a:solidFill>
                            <a:schemeClr val="dk1"/>
                          </a:solidFill>
                          <a:latin typeface="Times New Roman" pitchFamily="18" charset="0"/>
                          <a:ea typeface="+mn-ea"/>
                          <a:cs typeface="Times New Roman" pitchFamily="18" charset="0"/>
                        </a:rPr>
                        <a:t>من عمر 6 أشهر : 10 أشهر</a:t>
                      </a:r>
                      <a:endParaRPr kumimoji="0" lang="en-GB" sz="1800" b="1" kern="1200" dirty="0" smtClean="0">
                        <a:solidFill>
                          <a:schemeClr val="dk1"/>
                        </a:solidFill>
                        <a:latin typeface="Times New Roman" pitchFamily="18" charset="0"/>
                        <a:ea typeface="+mn-ea"/>
                        <a:cs typeface="Times New Roman" pitchFamily="18" charset="0"/>
                      </a:endParaRPr>
                    </a:p>
                  </a:txBody>
                  <a:tcPr/>
                </a:tc>
              </a:tr>
              <a:tr h="558800">
                <a:tc>
                  <a:txBody>
                    <a:bodyPr/>
                    <a:lstStyle/>
                    <a:p>
                      <a:pPr marL="0" algn="just" rtl="1" eaLnBrk="1" latinLnBrk="0" hangingPunct="1"/>
                      <a:r>
                        <a:rPr kumimoji="0" lang="ar-SA" sz="1800" b="1" kern="1200" dirty="0" smtClean="0">
                          <a:solidFill>
                            <a:schemeClr val="dk1"/>
                          </a:solidFill>
                          <a:latin typeface="Times New Roman" pitchFamily="18" charset="0"/>
                          <a:ea typeface="+mn-ea"/>
                          <a:cs typeface="Times New Roman" pitchFamily="18" charset="0"/>
                        </a:rPr>
                        <a:t>تتوقف مرحلة النمو السريع للقناة التناسلية وهذه ربما يدل على </a:t>
                      </a:r>
                      <a:r>
                        <a:rPr kumimoji="0" lang="ar-EG" sz="1800" b="1" kern="1200" dirty="0" smtClean="0">
                          <a:solidFill>
                            <a:schemeClr val="dk1"/>
                          </a:solidFill>
                          <a:latin typeface="Times New Roman" pitchFamily="18" charset="0"/>
                          <a:ea typeface="+mn-ea"/>
                          <a:cs typeface="Times New Roman" pitchFamily="18" charset="0"/>
                        </a:rPr>
                        <a:t>دخول مرحلة </a:t>
                      </a:r>
                      <a:r>
                        <a:rPr kumimoji="0" lang="ar-SA" sz="1800" b="1" kern="1200" dirty="0" smtClean="0">
                          <a:solidFill>
                            <a:schemeClr val="dk1"/>
                          </a:solidFill>
                          <a:latin typeface="Times New Roman" pitchFamily="18" charset="0"/>
                          <a:ea typeface="+mn-ea"/>
                          <a:cs typeface="Times New Roman" pitchFamily="18" charset="0"/>
                        </a:rPr>
                        <a:t>البلوغ</a:t>
                      </a:r>
                      <a:r>
                        <a:rPr kumimoji="0" lang="ar-EG" sz="1800" b="1" kern="1200" dirty="0" smtClean="0">
                          <a:solidFill>
                            <a:schemeClr val="dk1"/>
                          </a:solidFill>
                          <a:latin typeface="Times New Roman" pitchFamily="18" charset="0"/>
                          <a:ea typeface="+mn-ea"/>
                          <a:cs typeface="Times New Roman" pitchFamily="18" charset="0"/>
                        </a:rPr>
                        <a:t>.</a:t>
                      </a:r>
                    </a:p>
                    <a:p>
                      <a:pPr marL="0" algn="ctr" rtl="1" eaLnBrk="1" latinLnBrk="0" hangingPunct="1"/>
                      <a:r>
                        <a:rPr kumimoji="0" lang="ar-SA" sz="1800" b="1" kern="1200" dirty="0" smtClean="0">
                          <a:solidFill>
                            <a:srgbClr val="FF0000"/>
                          </a:solidFill>
                          <a:latin typeface="Times New Roman" pitchFamily="18" charset="0"/>
                          <a:ea typeface="+mn-ea"/>
                          <a:cs typeface="Times New Roman" pitchFamily="18" charset="0"/>
                        </a:rPr>
                        <a:t>دورة الشبق، الإباضة ، وتكون الجسم الأصفر</a:t>
                      </a:r>
                      <a:endParaRPr kumimoji="0" lang="en-GB" sz="1800" b="1" kern="1200" dirty="0" smtClean="0">
                        <a:solidFill>
                          <a:srgbClr val="FF0000"/>
                        </a:solidFill>
                        <a:latin typeface="Times New Roman" pitchFamily="18" charset="0"/>
                        <a:ea typeface="+mn-ea"/>
                        <a:cs typeface="Times New Roman" pitchFamily="18" charset="0"/>
                      </a:endParaRPr>
                    </a:p>
                  </a:txBody>
                  <a:tcPr/>
                </a:tc>
                <a:tc>
                  <a:txBody>
                    <a:bodyPr/>
                    <a:lstStyle/>
                    <a:p>
                      <a:pPr marL="0" algn="just" rtl="1" eaLnBrk="1" latinLnBrk="0" hangingPunct="1"/>
                      <a:r>
                        <a:rPr kumimoji="0" lang="ar-SA" sz="1800" b="1" kern="1200" dirty="0" smtClean="0">
                          <a:solidFill>
                            <a:schemeClr val="dk1"/>
                          </a:solidFill>
                          <a:latin typeface="Times New Roman" pitchFamily="18" charset="0"/>
                          <a:ea typeface="+mn-ea"/>
                          <a:cs typeface="Times New Roman" pitchFamily="18" charset="0"/>
                        </a:rPr>
                        <a:t>عند عمر </a:t>
                      </a:r>
                      <a:r>
                        <a:rPr kumimoji="0" lang="ar-EG" sz="1800" b="1" kern="1200" dirty="0" smtClean="0">
                          <a:solidFill>
                            <a:schemeClr val="dk1"/>
                          </a:solidFill>
                          <a:latin typeface="Times New Roman" pitchFamily="18" charset="0"/>
                          <a:ea typeface="+mn-ea"/>
                          <a:cs typeface="Times New Roman" pitchFamily="18" charset="0"/>
                        </a:rPr>
                        <a:t>10 </a:t>
                      </a:r>
                      <a:r>
                        <a:rPr kumimoji="0" lang="ar-SA" sz="1800" b="1" kern="1200" dirty="0" smtClean="0">
                          <a:solidFill>
                            <a:schemeClr val="dk1"/>
                          </a:solidFill>
                          <a:latin typeface="Times New Roman" pitchFamily="18" charset="0"/>
                          <a:ea typeface="+mn-ea"/>
                          <a:cs typeface="Times New Roman" pitchFamily="18" charset="0"/>
                        </a:rPr>
                        <a:t>أشهر</a:t>
                      </a:r>
                      <a:endParaRPr kumimoji="0" lang="en-GB" sz="1800" b="1" kern="1200" dirty="0" smtClean="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cs typeface="Tahoma" pitchFamily="34" charset="0"/>
              </a:rPr>
              <a:t>محاضرات رعاية وتربية الحيوان – محاضرة (3)</a:t>
            </a:r>
            <a:endParaRPr lang="en-US" sz="1400" b="1" i="1">
              <a:latin typeface="Book Antiqua" pitchFamily="18" charset="0"/>
            </a:endParaRPr>
          </a:p>
        </p:txBody>
      </p:sp>
      <p:sp>
        <p:nvSpPr>
          <p:cNvPr id="34819"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1" name="Content Placeholder 2"/>
          <p:cNvSpPr>
            <a:spLocks noGrp="1"/>
          </p:cNvSpPr>
          <p:nvPr>
            <p:ph idx="1"/>
          </p:nvPr>
        </p:nvSpPr>
        <p:spPr>
          <a:xfrm>
            <a:off x="685800" y="1905000"/>
            <a:ext cx="7543800" cy="3505200"/>
          </a:xfrm>
        </p:spPr>
        <p:txBody>
          <a:bodyPr/>
          <a:lstStyle/>
          <a:p>
            <a:pPr algn="just" rtl="1">
              <a:lnSpc>
                <a:spcPct val="170000"/>
              </a:lnSpc>
              <a:buFont typeface="Wingdings" pitchFamily="2" charset="2"/>
              <a:buChar char="ü"/>
            </a:pPr>
            <a:r>
              <a:rPr lang="ar-SA" dirty="0" smtClean="0">
                <a:latin typeface="Times New Roman" pitchFamily="18" charset="0"/>
                <a:cs typeface="Times New Roman" pitchFamily="18" charset="0"/>
              </a:rPr>
              <a:t>سلالات أبقار اللبن كبيرة الحجم تصل إلى مرحلة البلوغ عند عمر متأخر مقارنة بالسلالات صغيرة الحجم</a:t>
            </a:r>
            <a:r>
              <a:rPr lang="ar-EG" dirty="0" smtClean="0">
                <a:latin typeface="Times New Roman" pitchFamily="18" charset="0"/>
                <a:cs typeface="Times New Roman" pitchFamily="18" charset="0"/>
              </a:rPr>
              <a:t>.</a:t>
            </a:r>
          </a:p>
          <a:p>
            <a:pPr algn="just" rtl="1">
              <a:lnSpc>
                <a:spcPct val="170000"/>
              </a:lnSpc>
              <a:buFont typeface="Wingdings" pitchFamily="2" charset="2"/>
              <a:buChar char="ü"/>
            </a:pPr>
            <a:r>
              <a:rPr lang="ar-SA" smtClean="0">
                <a:latin typeface="Times New Roman" pitchFamily="18" charset="0"/>
                <a:cs typeface="Times New Roman" pitchFamily="18" charset="0"/>
              </a:rPr>
              <a:t>العجلات تبلغ </a:t>
            </a:r>
            <a:r>
              <a:rPr lang="ar-SA" dirty="0" smtClean="0">
                <a:latin typeface="Times New Roman" pitchFamily="18" charset="0"/>
                <a:cs typeface="Times New Roman" pitchFamily="18" charset="0"/>
              </a:rPr>
              <a:t>قبل الثيران </a:t>
            </a:r>
            <a:endParaRPr lang="ar-EG" dirty="0" smtClean="0">
              <a:latin typeface="Times New Roman" pitchFamily="18" charset="0"/>
              <a:cs typeface="Times New Roman" pitchFamily="18" charset="0"/>
            </a:endParaRPr>
          </a:p>
          <a:p>
            <a:pPr algn="just" rtl="1">
              <a:lnSpc>
                <a:spcPct val="170000"/>
              </a:lnSpc>
              <a:buFont typeface="Wingdings" pitchFamily="2" charset="2"/>
              <a:buChar char="ü"/>
            </a:pPr>
            <a:r>
              <a:rPr lang="ar-SA" dirty="0" smtClean="0">
                <a:latin typeface="Times New Roman" pitchFamily="18" charset="0"/>
                <a:cs typeface="Times New Roman" pitchFamily="18" charset="0"/>
              </a:rPr>
              <a:t>ماشية اللحم تبلغ فى عمر </a:t>
            </a:r>
            <a:r>
              <a:rPr lang="ar-EG" dirty="0" smtClean="0">
                <a:latin typeface="Times New Roman" pitchFamily="18" charset="0"/>
                <a:cs typeface="Times New Roman" pitchFamily="18" charset="0"/>
              </a:rPr>
              <a:t>م</a:t>
            </a:r>
            <a:r>
              <a:rPr lang="ar-SA" dirty="0" smtClean="0">
                <a:latin typeface="Times New Roman" pitchFamily="18" charset="0"/>
                <a:cs typeface="Times New Roman" pitchFamily="18" charset="0"/>
              </a:rPr>
              <a:t>تأخر عن ماشية اللبن</a:t>
            </a:r>
            <a:endParaRPr lang="ar-EG" b="1"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990600"/>
            <a:ext cx="7543800" cy="4648200"/>
          </a:xfrm>
        </p:spPr>
        <p:txBody>
          <a:bodyPr>
            <a:normAutofit/>
          </a:bodyPr>
          <a:lstStyle/>
          <a:p>
            <a:pPr marL="265176" indent="-265176" algn="ctr" rtl="1" fontAlgn="auto">
              <a:lnSpc>
                <a:spcPct val="170000"/>
              </a:lnSpc>
              <a:spcAft>
                <a:spcPts val="0"/>
              </a:spcAft>
              <a:buFont typeface="Wingdings 2"/>
              <a:buNone/>
              <a:defRPr/>
            </a:pPr>
            <a:r>
              <a:rPr lang="ar-SA" b="1" dirty="0" smtClean="0">
                <a:latin typeface="Times New Roman" pitchFamily="18" charset="0"/>
                <a:cs typeface="Times New Roman" pitchFamily="18" charset="0"/>
              </a:rPr>
              <a:t>التنظيم الهرمونى للبلوغ </a:t>
            </a:r>
            <a:endParaRPr lang="ar-EG" b="1" dirty="0" smtClean="0">
              <a:latin typeface="Times New Roman" pitchFamily="18" charset="0"/>
              <a:cs typeface="Times New Roman" pitchFamily="18" charset="0"/>
            </a:endParaRPr>
          </a:p>
          <a:p>
            <a:pPr marL="179388" indent="269875" algn="just" rtl="1" fontAlgn="auto">
              <a:spcAft>
                <a:spcPts val="0"/>
              </a:spcAft>
              <a:buFont typeface="Wingdings 2"/>
              <a:buNone/>
              <a:defRPr/>
            </a:pPr>
            <a:r>
              <a:rPr lang="ar-SA" sz="2000" b="1" dirty="0" smtClean="0">
                <a:latin typeface="Times New Roman" pitchFamily="18" charset="0"/>
                <a:cs typeface="Times New Roman" pitchFamily="18" charset="0"/>
              </a:rPr>
              <a:t>يبدأ البلوغ فى الإناث عندما يكتمل تنظيم العلاقة الفسيولوجية بين الهيبوثالامس والغدة النخامية والمبايض</a:t>
            </a:r>
            <a:endParaRPr lang="ar-EG" sz="2000" b="1" dirty="0" smtClean="0">
              <a:latin typeface="Times New Roman" pitchFamily="18" charset="0"/>
              <a:cs typeface="Times New Roman" pitchFamily="18" charset="0"/>
            </a:endParaRPr>
          </a:p>
        </p:txBody>
      </p:sp>
      <p:pic>
        <p:nvPicPr>
          <p:cNvPr id="2050" name="Picture 2" descr="C:\Users\M. elaref\Desktop\female hormones.jpg"/>
          <p:cNvPicPr>
            <a:picLocks noChangeAspect="1" noChangeArrowheads="1"/>
          </p:cNvPicPr>
          <p:nvPr/>
        </p:nvPicPr>
        <p:blipFill>
          <a:blip r:embed="rId2"/>
          <a:srcRect/>
          <a:stretch>
            <a:fillRect/>
          </a:stretch>
        </p:blipFill>
        <p:spPr bwMode="auto">
          <a:xfrm>
            <a:off x="914400" y="2360950"/>
            <a:ext cx="7162800" cy="3456432"/>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990600"/>
            <a:ext cx="7543800" cy="4648200"/>
          </a:xfrm>
        </p:spPr>
        <p:txBody>
          <a:bodyPr>
            <a:normAutofit/>
          </a:bodyPr>
          <a:lstStyle/>
          <a:p>
            <a:pPr marL="265176" indent="-265176" algn="ctr" rtl="1" fontAlgn="auto">
              <a:lnSpc>
                <a:spcPct val="170000"/>
              </a:lnSpc>
              <a:spcAft>
                <a:spcPts val="0"/>
              </a:spcAft>
              <a:buFont typeface="Wingdings 2"/>
              <a:buNone/>
              <a:defRPr/>
            </a:pPr>
            <a:r>
              <a:rPr lang="ar-SA" b="1" dirty="0" smtClean="0">
                <a:latin typeface="Times New Roman" pitchFamily="18" charset="0"/>
                <a:cs typeface="Times New Roman" pitchFamily="18" charset="0"/>
              </a:rPr>
              <a:t>التنظيم الهرمونى للبلوغ </a:t>
            </a:r>
            <a:endParaRPr lang="ar-EG" b="1" dirty="0" smtClean="0">
              <a:latin typeface="Times New Roman" pitchFamily="18" charset="0"/>
              <a:cs typeface="Times New Roman" pitchFamily="18" charset="0"/>
            </a:endParaRPr>
          </a:p>
          <a:p>
            <a:pPr marL="179388" indent="269875" algn="just" rtl="1" fontAlgn="auto">
              <a:spcAft>
                <a:spcPts val="0"/>
              </a:spcAft>
              <a:buFont typeface="Wingdings 2"/>
              <a:buNone/>
              <a:defRPr/>
            </a:pPr>
            <a:r>
              <a:rPr lang="ar-SA" sz="2000" b="1" dirty="0" smtClean="0">
                <a:latin typeface="Times New Roman" pitchFamily="18" charset="0"/>
                <a:cs typeface="Times New Roman" pitchFamily="18" charset="0"/>
              </a:rPr>
              <a:t>فى الذكور فتحدث زيادة فى معدل إفراد هرمون </a:t>
            </a:r>
            <a:r>
              <a:rPr lang="en-US" sz="2000" b="1" dirty="0" smtClean="0">
                <a:latin typeface="Times New Roman" pitchFamily="18" charset="0"/>
                <a:cs typeface="Times New Roman" pitchFamily="18" charset="0"/>
              </a:rPr>
              <a:t>LH</a:t>
            </a:r>
            <a:r>
              <a:rPr lang="ar-SA" sz="2000" b="1" dirty="0" smtClean="0">
                <a:latin typeface="Times New Roman" pitchFamily="18" charset="0"/>
                <a:cs typeface="Times New Roman" pitchFamily="18" charset="0"/>
              </a:rPr>
              <a:t> ثم يتبع ذلك إفراز هرمون التستسترون الذكرى مما يدل على اقتراب حدوث البلوغ</a:t>
            </a:r>
            <a:endParaRPr lang="ar-EG" sz="2000" b="1" dirty="0" smtClean="0">
              <a:latin typeface="Times New Roman" pitchFamily="18" charset="0"/>
              <a:cs typeface="Times New Roman" pitchFamily="18" charset="0"/>
            </a:endParaRPr>
          </a:p>
        </p:txBody>
      </p:sp>
      <p:pic>
        <p:nvPicPr>
          <p:cNvPr id="3075" name="Picture 3"/>
          <p:cNvPicPr>
            <a:picLocks noChangeAspect="1" noChangeArrowheads="1"/>
          </p:cNvPicPr>
          <p:nvPr/>
        </p:nvPicPr>
        <p:blipFill rotWithShape="1">
          <a:blip r:embed="rId2"/>
          <a:srcRect l="61103" t="6822" r="2268"/>
          <a:stretch/>
        </p:blipFill>
        <p:spPr bwMode="auto">
          <a:xfrm>
            <a:off x="1676401" y="2514600"/>
            <a:ext cx="5740399" cy="322102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990600"/>
            <a:ext cx="7543800" cy="4800600"/>
          </a:xfrm>
        </p:spPr>
        <p:txBody>
          <a:bodyPr>
            <a:normAutofit/>
          </a:bodyPr>
          <a:lstStyle/>
          <a:p>
            <a:pPr marL="265176" indent="-265176" algn="ctr" rtl="1" fontAlgn="auto">
              <a:lnSpc>
                <a:spcPct val="170000"/>
              </a:lnSpc>
              <a:spcAft>
                <a:spcPts val="0"/>
              </a:spcAft>
              <a:buFont typeface="Wingdings 2"/>
              <a:buNone/>
              <a:defRPr/>
            </a:pPr>
            <a:r>
              <a:rPr lang="ar-SA" b="1" dirty="0" smtClean="0">
                <a:latin typeface="Times New Roman" pitchFamily="18" charset="0"/>
                <a:cs typeface="Times New Roman" pitchFamily="18" charset="0"/>
              </a:rPr>
              <a:t>التنظيم الهرمونى للبلوغ </a:t>
            </a:r>
            <a:endParaRPr lang="ar-EG" b="1" dirty="0" smtClean="0">
              <a:latin typeface="Times New Roman" pitchFamily="18" charset="0"/>
              <a:cs typeface="Times New Roman" pitchFamily="18" charset="0"/>
            </a:endParaRPr>
          </a:p>
          <a:p>
            <a:pPr marL="179388" indent="0" algn="just" rtl="1" fontAlgn="auto">
              <a:spcAft>
                <a:spcPts val="0"/>
              </a:spcAft>
              <a:buFont typeface="Wingdings 2"/>
              <a:buNone/>
              <a:defRPr/>
            </a:pPr>
            <a:endParaRPr lang="ar-EG" sz="2000" b="1" dirty="0" smtClean="0">
              <a:latin typeface="Times New Roman" pitchFamily="18" charset="0"/>
              <a:cs typeface="Times New Roman" pitchFamily="18" charset="0"/>
            </a:endParaRPr>
          </a:p>
          <a:p>
            <a:pPr marL="179388" indent="0" algn="just" rtl="1" fontAlgn="auto">
              <a:spcAft>
                <a:spcPts val="0"/>
              </a:spcAft>
              <a:buFont typeface="Wingdings 2"/>
              <a:buNone/>
              <a:defRPr/>
            </a:pPr>
            <a:r>
              <a:rPr lang="ar-SA" sz="2200" b="1" dirty="0" smtClean="0">
                <a:latin typeface="Times New Roman" pitchFamily="18" charset="0"/>
                <a:cs typeface="Times New Roman" pitchFamily="18" charset="0"/>
              </a:rPr>
              <a:t>الهرمون الرئيسى </a:t>
            </a:r>
            <a:r>
              <a:rPr lang="ar-EG" sz="2200" b="1" dirty="0" smtClean="0">
                <a:latin typeface="Times New Roman" pitchFamily="18" charset="0"/>
                <a:cs typeface="Times New Roman" pitchFamily="18" charset="0"/>
              </a:rPr>
              <a:t>فى تحفيز البلوغ </a:t>
            </a:r>
            <a:r>
              <a:rPr lang="ar-SA" sz="2200" b="1" dirty="0" smtClean="0">
                <a:latin typeface="Times New Roman" pitchFamily="18" charset="0"/>
                <a:cs typeface="Times New Roman" pitchFamily="18" charset="0"/>
              </a:rPr>
              <a:t>هو هرمون التبويض او الاباضة </a:t>
            </a:r>
            <a:r>
              <a:rPr lang="en-US" sz="2200" b="1" dirty="0" smtClean="0">
                <a:latin typeface="Times New Roman" pitchFamily="18" charset="0"/>
                <a:cs typeface="Times New Roman" pitchFamily="18" charset="0"/>
              </a:rPr>
              <a:t>LH</a:t>
            </a:r>
            <a:r>
              <a:rPr lang="ar-SA" sz="2200" b="1" dirty="0" smtClean="0">
                <a:latin typeface="Times New Roman" pitchFamily="18" charset="0"/>
                <a:cs typeface="Times New Roman" pitchFamily="18" charset="0"/>
              </a:rPr>
              <a:t> لأن إفراز هذا الهرمون يزداد بشكل ملحوظ عند موعد الشبق الأول تقريبا.</a:t>
            </a:r>
            <a:endParaRPr lang="ar-EG" sz="2200" b="1" dirty="0" smtClean="0">
              <a:latin typeface="Times New Roman" pitchFamily="18" charset="0"/>
              <a:cs typeface="Times New Roman" pitchFamily="18" charset="0"/>
            </a:endParaRPr>
          </a:p>
          <a:p>
            <a:pPr marL="989013" indent="-539750" algn="just" rtl="1" fontAlgn="auto">
              <a:spcAft>
                <a:spcPts val="0"/>
              </a:spcAft>
              <a:buFont typeface="Wingdings 2"/>
              <a:buNone/>
              <a:defRPr/>
            </a:pPr>
            <a:endParaRPr lang="ar-EG" sz="2200" b="1" dirty="0" smtClean="0">
              <a:solidFill>
                <a:srgbClr val="FF0000"/>
              </a:solidFill>
              <a:latin typeface="Times New Roman" pitchFamily="18" charset="0"/>
              <a:cs typeface="Times New Roman" pitchFamily="18" charset="0"/>
            </a:endParaRPr>
          </a:p>
          <a:p>
            <a:pPr marL="719138" indent="-539750" algn="just" rtl="1" fontAlgn="auto">
              <a:spcAft>
                <a:spcPts val="0"/>
              </a:spcAft>
              <a:buFont typeface="Wingdings 2"/>
              <a:buNone/>
              <a:defRPr/>
            </a:pPr>
            <a:r>
              <a:rPr lang="ar-EG" sz="2200" b="1" dirty="0" smtClean="0">
                <a:solidFill>
                  <a:srgbClr val="FF0000"/>
                </a:solidFill>
                <a:latin typeface="Times New Roman" pitchFamily="18" charset="0"/>
                <a:cs typeface="Times New Roman" pitchFamily="18" charset="0"/>
              </a:rPr>
              <a:t>مثال: </a:t>
            </a:r>
            <a:r>
              <a:rPr lang="ar-EG" sz="2200" b="1" dirty="0" smtClean="0">
                <a:latin typeface="Times New Roman" pitchFamily="18" charset="0"/>
                <a:cs typeface="Times New Roman" pitchFamily="18" charset="0"/>
              </a:rPr>
              <a:t>عند </a:t>
            </a:r>
            <a:r>
              <a:rPr lang="ar-SA" sz="2200" b="1" dirty="0" smtClean="0">
                <a:latin typeface="Times New Roman" pitchFamily="18" charset="0"/>
                <a:cs typeface="Times New Roman" pitchFamily="18" charset="0"/>
              </a:rPr>
              <a:t>حقن هرمون الإباضة </a:t>
            </a:r>
            <a:r>
              <a:rPr lang="en-US" sz="2200" b="1" dirty="0" smtClean="0">
                <a:latin typeface="Times New Roman" pitchFamily="18" charset="0"/>
                <a:cs typeface="Times New Roman" pitchFamily="18" charset="0"/>
              </a:rPr>
              <a:t>LH</a:t>
            </a:r>
            <a:r>
              <a:rPr lang="ar-SA" sz="2200" b="1" dirty="0" smtClean="0">
                <a:latin typeface="Times New Roman" pitchFamily="18" charset="0"/>
                <a:cs typeface="Times New Roman" pitchFamily="18" charset="0"/>
              </a:rPr>
              <a:t> فى الفئران غير الناضجة </a:t>
            </a:r>
            <a:r>
              <a:rPr lang="ar-EG" sz="2200" b="1" dirty="0" smtClean="0">
                <a:latin typeface="Times New Roman" pitchFamily="18" charset="0"/>
                <a:cs typeface="Times New Roman" pitchFamily="18" charset="0"/>
              </a:rPr>
              <a:t>أدى </a:t>
            </a:r>
            <a:r>
              <a:rPr lang="ar-SA" sz="2200" b="1" dirty="0" smtClean="0">
                <a:latin typeface="Times New Roman" pitchFamily="18" charset="0"/>
                <a:cs typeface="Times New Roman" pitchFamily="18" charset="0"/>
              </a:rPr>
              <a:t>إلى تحفيز البلوغ عند أعمار مبكرة .</a:t>
            </a:r>
            <a:endParaRPr lang="ar-EG" sz="2200" b="1" dirty="0" smtClean="0">
              <a:latin typeface="Times New Roman" pitchFamily="18" charset="0"/>
              <a:cs typeface="Times New Roman" pitchFamily="18" charset="0"/>
            </a:endParaRPr>
          </a:p>
          <a:p>
            <a:pPr marL="179388" indent="269875" algn="just" rtl="1" fontAlgn="auto">
              <a:spcAft>
                <a:spcPts val="0"/>
              </a:spcAft>
              <a:buFont typeface="Wingdings 2"/>
              <a:buNone/>
              <a:defRPr/>
            </a:pPr>
            <a:endParaRPr lang="ar-EG" sz="2200" b="1" dirty="0" smtClean="0">
              <a:latin typeface="Times New Roman" pitchFamily="18" charset="0"/>
              <a:cs typeface="Times New Roman" pitchFamily="18" charset="0"/>
            </a:endParaRPr>
          </a:p>
          <a:p>
            <a:pPr marL="719138" indent="-539750" algn="just" rtl="1" fontAlgn="auto">
              <a:spcAft>
                <a:spcPts val="0"/>
              </a:spcAft>
              <a:buFont typeface="Wingdings 2"/>
              <a:buNone/>
              <a:defRPr/>
            </a:pPr>
            <a:r>
              <a:rPr lang="ar-EG" sz="2200" b="1" dirty="0" smtClean="0">
                <a:solidFill>
                  <a:srgbClr val="FF0000"/>
                </a:solidFill>
                <a:latin typeface="Times New Roman" pitchFamily="18" charset="0"/>
                <a:cs typeface="Times New Roman" pitchFamily="18" charset="0"/>
              </a:rPr>
              <a:t>الفائدة:</a:t>
            </a:r>
            <a:r>
              <a:rPr lang="ar-EG" sz="2200" b="1" dirty="0" smtClean="0">
                <a:latin typeface="Times New Roman" pitchFamily="18" charset="0"/>
                <a:cs typeface="Times New Roman" pitchFamily="18" charset="0"/>
              </a:rPr>
              <a:t> إتباع </a:t>
            </a:r>
            <a:r>
              <a:rPr lang="ar-SA" sz="2200" b="1" dirty="0" smtClean="0">
                <a:latin typeface="Times New Roman" pitchFamily="18" charset="0"/>
                <a:cs typeface="Times New Roman" pitchFamily="18" charset="0"/>
              </a:rPr>
              <a:t>النظم الجديدة التى تحفز البلوغ تمكن إنجاح التلقيح مع زيادة مواليه فى إنتاج اللبن تعتبر مطلوبة لتقصير هذه الفترة اللا إنتاجية</a:t>
            </a:r>
            <a:r>
              <a:rPr lang="ar-EG" sz="2200" b="1" dirty="0" smtClean="0">
                <a:latin typeface="Times New Roman" pitchFamily="18" charset="0"/>
                <a:cs typeface="Times New Roman" pitchFamily="18" charset="0"/>
              </a:rPr>
              <a:t> (فترة ما قبل البلوغ)</a:t>
            </a:r>
            <a:r>
              <a:rPr lang="ar-SA" sz="2200" b="1" dirty="0" smtClean="0">
                <a:latin typeface="Times New Roman" pitchFamily="18" charset="0"/>
                <a:cs typeface="Times New Roman" pitchFamily="18" charset="0"/>
              </a:rPr>
              <a:t> والتى تصل إلى حوالى سنتين </a:t>
            </a:r>
            <a:r>
              <a:rPr lang="ar-EG" sz="2200" b="1" dirty="0" smtClean="0">
                <a:latin typeface="Times New Roman" pitchFamily="18" charset="0"/>
                <a:cs typeface="Times New Roman" pitchFamily="18" charset="0"/>
              </a:rPr>
              <a:t>من </a:t>
            </a:r>
            <a:r>
              <a:rPr lang="ar-SA" sz="2200" b="1" dirty="0" smtClean="0">
                <a:latin typeface="Times New Roman" pitchFamily="18" charset="0"/>
                <a:cs typeface="Times New Roman" pitchFamily="18" charset="0"/>
              </a:rPr>
              <a:t>عمر البقرة .</a:t>
            </a:r>
            <a:endParaRPr lang="ar-EG" sz="2200" b="1" dirty="0" smtClean="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tent Placeholder 2"/>
          <p:cNvSpPr>
            <a:spLocks noGrp="1"/>
          </p:cNvSpPr>
          <p:nvPr>
            <p:ph idx="1"/>
          </p:nvPr>
        </p:nvSpPr>
        <p:spPr>
          <a:xfrm>
            <a:off x="762000" y="1143000"/>
            <a:ext cx="7543800" cy="4648200"/>
          </a:xfrm>
        </p:spPr>
        <p:txBody>
          <a:bodyPr>
            <a:normAutofit/>
          </a:bodyPr>
          <a:lstStyle/>
          <a:p>
            <a:pPr marL="179388" indent="360363" algn="just" rtl="1" fontAlgn="auto">
              <a:spcAft>
                <a:spcPts val="0"/>
              </a:spcAft>
              <a:buFont typeface="Wingdings 2"/>
              <a:buNone/>
              <a:defRPr/>
            </a:pPr>
            <a:r>
              <a:rPr lang="ar-SA" sz="2000" b="1" dirty="0" smtClean="0">
                <a:latin typeface="Times New Roman" pitchFamily="18" charset="0"/>
                <a:cs typeface="Times New Roman" pitchFamily="18" charset="0"/>
              </a:rPr>
              <a:t>قد تحدث الإباضة الأولى ويتكون الجسم الأصفر فى العجلات دون إظهار علامات سلوكية للشبق  ( شياع صامت ) فى أكثر من 70% من الحالات.</a:t>
            </a:r>
            <a:r>
              <a:rPr lang="ar-EG"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وهناك حاجة لكل من الإستروجين والبروجستيرون لظهور  العلامات الواضحة الشبق بشكل كامل. وقد يؤدى غياب الكميات الكافية من البروجسترون إلى معدلات عالية من حدوث الشياع الصامت عند الإباضة الأولى نظراً لعدم وجود جسم أصفر قبل ذلك</a:t>
            </a:r>
            <a:r>
              <a:rPr lang="ar-EG" sz="2000" b="1" dirty="0" smtClean="0">
                <a:latin typeface="Times New Roman" pitchFamily="18" charset="0"/>
                <a:cs typeface="Times New Roman" pitchFamily="18" charset="0"/>
              </a:rPr>
              <a:t>.</a:t>
            </a:r>
          </a:p>
          <a:p>
            <a:pPr marL="265176" indent="-265176" algn="ctr" rtl="1" fontAlgn="auto">
              <a:lnSpc>
                <a:spcPct val="170000"/>
              </a:lnSpc>
              <a:spcAft>
                <a:spcPts val="0"/>
              </a:spcAft>
              <a:buFont typeface="Wingdings 2"/>
              <a:buNone/>
              <a:defRPr/>
            </a:pPr>
            <a:endParaRPr lang="ar-EG" sz="2200" b="1" dirty="0" smtClean="0">
              <a:latin typeface="Times New Roman" pitchFamily="18" charset="0"/>
              <a:cs typeface="Times New Roman" pitchFamily="18" charset="0"/>
            </a:endParaRPr>
          </a:p>
        </p:txBody>
      </p:sp>
      <p:pic>
        <p:nvPicPr>
          <p:cNvPr id="39942" name="Picture 2" descr="C:\Users\M. elaref\Desktop\Reproduction_a.jpg"/>
          <p:cNvPicPr>
            <a:picLocks noChangeAspect="1" noChangeArrowheads="1"/>
          </p:cNvPicPr>
          <p:nvPr/>
        </p:nvPicPr>
        <p:blipFill>
          <a:blip r:embed="rId2"/>
          <a:srcRect/>
          <a:stretch>
            <a:fillRect/>
          </a:stretch>
        </p:blipFill>
        <p:spPr bwMode="auto">
          <a:xfrm>
            <a:off x="1447800" y="2895600"/>
            <a:ext cx="6099175" cy="2743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sp>
        <p:nvSpPr>
          <p:cNvPr id="8" name="Rounded Rectangle 7"/>
          <p:cNvSpPr/>
          <p:nvPr/>
        </p:nvSpPr>
        <p:spPr>
          <a:xfrm>
            <a:off x="685800" y="1219200"/>
            <a:ext cx="7772400" cy="4572000"/>
          </a:xfrm>
          <a:prstGeom prst="roundRect">
            <a:avLst>
              <a:gd name="adj" fmla="val 10765"/>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3970" name="Picture 2"/>
          <p:cNvPicPr>
            <a:picLocks noChangeAspect="1" noChangeArrowheads="1"/>
          </p:cNvPicPr>
          <p:nvPr/>
        </p:nvPicPr>
        <p:blipFill>
          <a:blip r:embed="rId2"/>
          <a:srcRect/>
          <a:stretch>
            <a:fillRect/>
          </a:stretch>
        </p:blipFill>
        <p:spPr bwMode="auto">
          <a:xfrm>
            <a:off x="1101634" y="1571097"/>
            <a:ext cx="6823166" cy="3868206"/>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2290</TotalTime>
  <Words>2410</Words>
  <Application>Microsoft Office PowerPoint</Application>
  <PresentationFormat>On-screen Show (4:3)</PresentationFormat>
  <Paragraphs>160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المؤتمر الخامس عشر للجمعية المصرية للإنتاج الحيوانى</dc:title>
  <dc:creator>Abo_Ammar</dc:creator>
  <cp:lastModifiedBy>M Elaref</cp:lastModifiedBy>
  <cp:revision>653</cp:revision>
  <dcterms:created xsi:type="dcterms:W3CDTF">2006-08-16T00:00:00Z</dcterms:created>
  <dcterms:modified xsi:type="dcterms:W3CDTF">2020-03-18T23:53:41Z</dcterms:modified>
</cp:coreProperties>
</file>